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6" r:id="rId1"/>
  </p:sldMasterIdLst>
  <p:sldIdLst>
    <p:sldId id="257" r:id="rId2"/>
  </p:sldIdLst>
  <p:sldSz cx="28800425" cy="43200638"/>
  <p:notesSz cx="6858000" cy="9144000"/>
  <p:custDataLst>
    <p:tags r:id="rId3"/>
  </p:custDataLst>
  <p:defaultTextStyle>
    <a:defPPr>
      <a:defRPr lang="en-US"/>
    </a:defPPr>
    <a:lvl1pPr marL="0" algn="l" defTabSz="1727432" rtl="0" eaLnBrk="1" latinLnBrk="0" hangingPunct="1">
      <a:defRPr sz="6799" kern="1200">
        <a:solidFill>
          <a:schemeClr val="tx1"/>
        </a:solidFill>
        <a:latin typeface="+mn-lt"/>
        <a:ea typeface="+mn-ea"/>
        <a:cs typeface="+mn-cs"/>
      </a:defRPr>
    </a:lvl1pPr>
    <a:lvl2pPr marL="1727432" algn="l" defTabSz="1727432" rtl="0" eaLnBrk="1" latinLnBrk="0" hangingPunct="1">
      <a:defRPr sz="6799" kern="1200">
        <a:solidFill>
          <a:schemeClr val="tx1"/>
        </a:solidFill>
        <a:latin typeface="+mn-lt"/>
        <a:ea typeface="+mn-ea"/>
        <a:cs typeface="+mn-cs"/>
      </a:defRPr>
    </a:lvl2pPr>
    <a:lvl3pPr marL="3454860" algn="l" defTabSz="1727432" rtl="0" eaLnBrk="1" latinLnBrk="0" hangingPunct="1">
      <a:defRPr sz="6799" kern="1200">
        <a:solidFill>
          <a:schemeClr val="tx1"/>
        </a:solidFill>
        <a:latin typeface="+mn-lt"/>
        <a:ea typeface="+mn-ea"/>
        <a:cs typeface="+mn-cs"/>
      </a:defRPr>
    </a:lvl3pPr>
    <a:lvl4pPr marL="5182292" algn="l" defTabSz="1727432" rtl="0" eaLnBrk="1" latinLnBrk="0" hangingPunct="1">
      <a:defRPr sz="6799" kern="1200">
        <a:solidFill>
          <a:schemeClr val="tx1"/>
        </a:solidFill>
        <a:latin typeface="+mn-lt"/>
        <a:ea typeface="+mn-ea"/>
        <a:cs typeface="+mn-cs"/>
      </a:defRPr>
    </a:lvl4pPr>
    <a:lvl5pPr marL="6909723" algn="l" defTabSz="1727432" rtl="0" eaLnBrk="1" latinLnBrk="0" hangingPunct="1">
      <a:defRPr sz="6799" kern="1200">
        <a:solidFill>
          <a:schemeClr val="tx1"/>
        </a:solidFill>
        <a:latin typeface="+mn-lt"/>
        <a:ea typeface="+mn-ea"/>
        <a:cs typeface="+mn-cs"/>
      </a:defRPr>
    </a:lvl5pPr>
    <a:lvl6pPr marL="8637152" algn="l" defTabSz="1727432" rtl="0" eaLnBrk="1" latinLnBrk="0" hangingPunct="1">
      <a:defRPr sz="6799" kern="1200">
        <a:solidFill>
          <a:schemeClr val="tx1"/>
        </a:solidFill>
        <a:latin typeface="+mn-lt"/>
        <a:ea typeface="+mn-ea"/>
        <a:cs typeface="+mn-cs"/>
      </a:defRPr>
    </a:lvl6pPr>
    <a:lvl7pPr marL="10364583" algn="l" defTabSz="1727432" rtl="0" eaLnBrk="1" latinLnBrk="0" hangingPunct="1">
      <a:defRPr sz="6799" kern="1200">
        <a:solidFill>
          <a:schemeClr val="tx1"/>
        </a:solidFill>
        <a:latin typeface="+mn-lt"/>
        <a:ea typeface="+mn-ea"/>
        <a:cs typeface="+mn-cs"/>
      </a:defRPr>
    </a:lvl7pPr>
    <a:lvl8pPr marL="12092015" algn="l" defTabSz="1727432" rtl="0" eaLnBrk="1" latinLnBrk="0" hangingPunct="1">
      <a:defRPr sz="6799" kern="1200">
        <a:solidFill>
          <a:schemeClr val="tx1"/>
        </a:solidFill>
        <a:latin typeface="+mn-lt"/>
        <a:ea typeface="+mn-ea"/>
        <a:cs typeface="+mn-cs"/>
      </a:defRPr>
    </a:lvl8pPr>
    <a:lvl9pPr marL="13819443" algn="l" defTabSz="1727432" rtl="0" eaLnBrk="1" latinLnBrk="0" hangingPunct="1">
      <a:defRPr sz="6799"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606">
          <p15:clr>
            <a:srgbClr val="A4A3A4"/>
          </p15:clr>
        </p15:guide>
        <p15:guide id="2" pos="907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CECEA"/>
    <a:srgbClr val="42DE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000" autoAdjust="0"/>
    <p:restoredTop sz="94434" autoAdjust="0"/>
  </p:normalViewPr>
  <p:slideViewPr>
    <p:cSldViewPr snapToGrid="0">
      <p:cViewPr>
        <p:scale>
          <a:sx n="30" d="100"/>
          <a:sy n="30" d="100"/>
        </p:scale>
        <p:origin x="1488" y="58"/>
      </p:cViewPr>
      <p:guideLst>
        <p:guide orient="horz" pos="13606"/>
        <p:guide pos="907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tags" Target="tags/tag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600053" y="7070108"/>
            <a:ext cx="21600319" cy="15040222"/>
          </a:xfrm>
        </p:spPr>
        <p:txBody>
          <a:bodyPr anchor="b"/>
          <a:lstStyle>
            <a:lvl1pPr algn="ctr">
              <a:defRPr sz="14173"/>
            </a:lvl1pPr>
          </a:lstStyle>
          <a:p>
            <a:r>
              <a:rPr lang="en-US"/>
              <a:t>Click to edit Master title style</a:t>
            </a:r>
            <a:endParaRPr lang="en-IN"/>
          </a:p>
        </p:txBody>
      </p:sp>
      <p:sp>
        <p:nvSpPr>
          <p:cNvPr id="3" name="Subtitle 2"/>
          <p:cNvSpPr>
            <a:spLocks noGrp="1"/>
          </p:cNvSpPr>
          <p:nvPr>
            <p:ph type="subTitle" idx="1"/>
          </p:nvPr>
        </p:nvSpPr>
        <p:spPr>
          <a:xfrm>
            <a:off x="3600053" y="22690338"/>
            <a:ext cx="21600319" cy="10430151"/>
          </a:xfrm>
        </p:spPr>
        <p:txBody>
          <a:bodyPr/>
          <a:lstStyle>
            <a:lvl1pPr marL="0" indent="0" algn="ctr">
              <a:buNone/>
              <a:defRPr sz="5669"/>
            </a:lvl1pPr>
            <a:lvl2pPr marL="1079998" indent="0" algn="ctr">
              <a:buNone/>
              <a:defRPr sz="4724"/>
            </a:lvl2pPr>
            <a:lvl3pPr marL="2159996" indent="0" algn="ctr">
              <a:buNone/>
              <a:defRPr sz="4252"/>
            </a:lvl3pPr>
            <a:lvl4pPr marL="3239994" indent="0" algn="ctr">
              <a:buNone/>
              <a:defRPr sz="3780"/>
            </a:lvl4pPr>
            <a:lvl5pPr marL="4319991" indent="0" algn="ctr">
              <a:buNone/>
              <a:defRPr sz="3780"/>
            </a:lvl5pPr>
            <a:lvl6pPr marL="5399989" indent="0" algn="ctr">
              <a:buNone/>
              <a:defRPr sz="3780"/>
            </a:lvl6pPr>
            <a:lvl7pPr marL="6479987" indent="0" algn="ctr">
              <a:buNone/>
              <a:defRPr sz="3780"/>
            </a:lvl7pPr>
            <a:lvl8pPr marL="7559985" indent="0" algn="ctr">
              <a:buNone/>
              <a:defRPr sz="3780"/>
            </a:lvl8pPr>
            <a:lvl9pPr marL="8639983" indent="0" algn="ctr">
              <a:buNone/>
              <a:defRPr sz="378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8893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6751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610304" y="2300034"/>
            <a:ext cx="6210092" cy="36610544"/>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1980029" y="2300034"/>
            <a:ext cx="18270270" cy="366105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1792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0217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65029" y="10770165"/>
            <a:ext cx="24840367" cy="17970262"/>
          </a:xfrm>
        </p:spPr>
        <p:txBody>
          <a:bodyPr anchor="b"/>
          <a:lstStyle>
            <a:lvl1pPr>
              <a:defRPr sz="14173"/>
            </a:lvl1pPr>
          </a:lstStyle>
          <a:p>
            <a:r>
              <a:rPr lang="en-US"/>
              <a:t>Click to edit Master title style</a:t>
            </a:r>
            <a:endParaRPr lang="en-IN"/>
          </a:p>
        </p:txBody>
      </p:sp>
      <p:sp>
        <p:nvSpPr>
          <p:cNvPr id="3" name="Text Placeholder 2"/>
          <p:cNvSpPr>
            <a:spLocks noGrp="1"/>
          </p:cNvSpPr>
          <p:nvPr>
            <p:ph type="body" idx="1"/>
          </p:nvPr>
        </p:nvSpPr>
        <p:spPr>
          <a:xfrm>
            <a:off x="1965029" y="28910433"/>
            <a:ext cx="24840367" cy="9450136"/>
          </a:xfrm>
        </p:spPr>
        <p:txBody>
          <a:bodyPr/>
          <a:lstStyle>
            <a:lvl1pPr marL="0" indent="0">
              <a:buNone/>
              <a:defRPr sz="5669">
                <a:solidFill>
                  <a:schemeClr val="tx1">
                    <a:tint val="75000"/>
                  </a:schemeClr>
                </a:solidFill>
              </a:defRPr>
            </a:lvl1pPr>
            <a:lvl2pPr marL="1079998" indent="0">
              <a:buNone/>
              <a:defRPr sz="4724">
                <a:solidFill>
                  <a:schemeClr val="tx1">
                    <a:tint val="75000"/>
                  </a:schemeClr>
                </a:solidFill>
              </a:defRPr>
            </a:lvl2pPr>
            <a:lvl3pPr marL="2159996" indent="0">
              <a:buNone/>
              <a:defRPr sz="4252">
                <a:solidFill>
                  <a:schemeClr val="tx1">
                    <a:tint val="75000"/>
                  </a:schemeClr>
                </a:solidFill>
              </a:defRPr>
            </a:lvl3pPr>
            <a:lvl4pPr marL="3239994" indent="0">
              <a:buNone/>
              <a:defRPr sz="3780">
                <a:solidFill>
                  <a:schemeClr val="tx1">
                    <a:tint val="75000"/>
                  </a:schemeClr>
                </a:solidFill>
              </a:defRPr>
            </a:lvl4pPr>
            <a:lvl5pPr marL="4319991" indent="0">
              <a:buNone/>
              <a:defRPr sz="3780">
                <a:solidFill>
                  <a:schemeClr val="tx1">
                    <a:tint val="75000"/>
                  </a:schemeClr>
                </a:solidFill>
              </a:defRPr>
            </a:lvl5pPr>
            <a:lvl6pPr marL="5399989" indent="0">
              <a:buNone/>
              <a:defRPr sz="3780">
                <a:solidFill>
                  <a:schemeClr val="tx1">
                    <a:tint val="75000"/>
                  </a:schemeClr>
                </a:solidFill>
              </a:defRPr>
            </a:lvl6pPr>
            <a:lvl7pPr marL="6479987" indent="0">
              <a:buNone/>
              <a:defRPr sz="3780">
                <a:solidFill>
                  <a:schemeClr val="tx1">
                    <a:tint val="75000"/>
                  </a:schemeClr>
                </a:solidFill>
              </a:defRPr>
            </a:lvl7pPr>
            <a:lvl8pPr marL="7559985" indent="0">
              <a:buNone/>
              <a:defRPr sz="3780">
                <a:solidFill>
                  <a:schemeClr val="tx1">
                    <a:tint val="75000"/>
                  </a:schemeClr>
                </a:solidFill>
              </a:defRPr>
            </a:lvl8pPr>
            <a:lvl9pPr marL="8639983" indent="0">
              <a:buNone/>
              <a:defRPr sz="37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274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1980029" y="11500170"/>
            <a:ext cx="12240181" cy="27410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14580215" y="11500170"/>
            <a:ext cx="12240181" cy="274104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291469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83780" y="2300037"/>
            <a:ext cx="24840367" cy="8350126"/>
          </a:xfrm>
        </p:spPr>
        <p:txBody>
          <a:bodyPr/>
          <a:lstStyle/>
          <a:p>
            <a:r>
              <a:rPr lang="en-US"/>
              <a:t>Click to edit Master title style</a:t>
            </a:r>
            <a:endParaRPr lang="en-IN"/>
          </a:p>
        </p:txBody>
      </p:sp>
      <p:sp>
        <p:nvSpPr>
          <p:cNvPr id="3" name="Text Placeholder 2"/>
          <p:cNvSpPr>
            <a:spLocks noGrp="1"/>
          </p:cNvSpPr>
          <p:nvPr>
            <p:ph type="body" idx="1"/>
          </p:nvPr>
        </p:nvSpPr>
        <p:spPr>
          <a:xfrm>
            <a:off x="1983781" y="10590160"/>
            <a:ext cx="12183929" cy="5190073"/>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en-US"/>
              <a:t>Click to edit Master text styles</a:t>
            </a:r>
          </a:p>
        </p:txBody>
      </p:sp>
      <p:sp>
        <p:nvSpPr>
          <p:cNvPr id="4" name="Content Placeholder 3"/>
          <p:cNvSpPr>
            <a:spLocks noGrp="1"/>
          </p:cNvSpPr>
          <p:nvPr>
            <p:ph sz="half" idx="2"/>
          </p:nvPr>
        </p:nvSpPr>
        <p:spPr>
          <a:xfrm>
            <a:off x="1983781" y="15780233"/>
            <a:ext cx="12183929" cy="23210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14580215" y="10590160"/>
            <a:ext cx="12243932" cy="5190073"/>
          </a:xfrm>
        </p:spPr>
        <p:txBody>
          <a:bodyPr anchor="b"/>
          <a:lstStyle>
            <a:lvl1pPr marL="0" indent="0">
              <a:buNone/>
              <a:defRPr sz="5669" b="1"/>
            </a:lvl1pPr>
            <a:lvl2pPr marL="1079998" indent="0">
              <a:buNone/>
              <a:defRPr sz="4724" b="1"/>
            </a:lvl2pPr>
            <a:lvl3pPr marL="2159996" indent="0">
              <a:buNone/>
              <a:defRPr sz="4252" b="1"/>
            </a:lvl3pPr>
            <a:lvl4pPr marL="3239994" indent="0">
              <a:buNone/>
              <a:defRPr sz="3780" b="1"/>
            </a:lvl4pPr>
            <a:lvl5pPr marL="4319991" indent="0">
              <a:buNone/>
              <a:defRPr sz="3780" b="1"/>
            </a:lvl5pPr>
            <a:lvl6pPr marL="5399989" indent="0">
              <a:buNone/>
              <a:defRPr sz="3780" b="1"/>
            </a:lvl6pPr>
            <a:lvl7pPr marL="6479987" indent="0">
              <a:buNone/>
              <a:defRPr sz="3780" b="1"/>
            </a:lvl7pPr>
            <a:lvl8pPr marL="7559985" indent="0">
              <a:buNone/>
              <a:defRPr sz="3780" b="1"/>
            </a:lvl8pPr>
            <a:lvl9pPr marL="8639983" indent="0">
              <a:buNone/>
              <a:defRPr sz="3780" b="1"/>
            </a:lvl9pPr>
          </a:lstStyle>
          <a:p>
            <a:pPr lvl="0"/>
            <a:r>
              <a:rPr lang="en-US"/>
              <a:t>Click to edit Master text styles</a:t>
            </a:r>
          </a:p>
        </p:txBody>
      </p:sp>
      <p:sp>
        <p:nvSpPr>
          <p:cNvPr id="6" name="Content Placeholder 5"/>
          <p:cNvSpPr>
            <a:spLocks noGrp="1"/>
          </p:cNvSpPr>
          <p:nvPr>
            <p:ph sz="quarter" idx="4"/>
          </p:nvPr>
        </p:nvSpPr>
        <p:spPr>
          <a:xfrm>
            <a:off x="14580215" y="15780233"/>
            <a:ext cx="12243932" cy="2321034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26555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61843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039370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3782" y="2880042"/>
            <a:ext cx="9288886" cy="10080149"/>
          </a:xfrm>
        </p:spPr>
        <p:txBody>
          <a:bodyPr anchor="b"/>
          <a:lstStyle>
            <a:lvl1pPr>
              <a:defRPr sz="7559"/>
            </a:lvl1pPr>
          </a:lstStyle>
          <a:p>
            <a:r>
              <a:rPr lang="en-US"/>
              <a:t>Click to edit Master title style</a:t>
            </a:r>
            <a:endParaRPr lang="en-IN"/>
          </a:p>
        </p:txBody>
      </p:sp>
      <p:sp>
        <p:nvSpPr>
          <p:cNvPr id="3" name="Content Placeholder 2"/>
          <p:cNvSpPr>
            <a:spLocks noGrp="1"/>
          </p:cNvSpPr>
          <p:nvPr>
            <p:ph idx="1"/>
          </p:nvPr>
        </p:nvSpPr>
        <p:spPr>
          <a:xfrm>
            <a:off x="12243932" y="6220095"/>
            <a:ext cx="14580215" cy="30700453"/>
          </a:xfrm>
        </p:spPr>
        <p:txBody>
          <a:bodyPr/>
          <a:lstStyle>
            <a:lvl1pPr>
              <a:defRPr sz="7559"/>
            </a:lvl1pPr>
            <a:lvl2pPr>
              <a:defRPr sz="6614"/>
            </a:lvl2pPr>
            <a:lvl3pPr>
              <a:defRPr sz="5669"/>
            </a:lvl3pPr>
            <a:lvl4pPr>
              <a:defRPr sz="4724"/>
            </a:lvl4pPr>
            <a:lvl5pPr>
              <a:defRPr sz="4724"/>
            </a:lvl5pPr>
            <a:lvl6pPr>
              <a:defRPr sz="4724"/>
            </a:lvl6pPr>
            <a:lvl7pPr>
              <a:defRPr sz="4724"/>
            </a:lvl7pPr>
            <a:lvl8pPr>
              <a:defRPr sz="4724"/>
            </a:lvl8pPr>
            <a:lvl9pPr>
              <a:defRPr sz="472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1983782" y="12960191"/>
            <a:ext cx="9288886" cy="24010358"/>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9823071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3782" y="2880042"/>
            <a:ext cx="9288886" cy="10080149"/>
          </a:xfrm>
        </p:spPr>
        <p:txBody>
          <a:bodyPr anchor="b"/>
          <a:lstStyle>
            <a:lvl1pPr>
              <a:defRPr sz="7559"/>
            </a:lvl1pPr>
          </a:lstStyle>
          <a:p>
            <a:r>
              <a:rPr lang="en-US"/>
              <a:t>Click to edit Master title style</a:t>
            </a:r>
            <a:endParaRPr lang="en-IN"/>
          </a:p>
        </p:txBody>
      </p:sp>
      <p:sp>
        <p:nvSpPr>
          <p:cNvPr id="3" name="Picture Placeholder 2"/>
          <p:cNvSpPr>
            <a:spLocks noGrp="1"/>
          </p:cNvSpPr>
          <p:nvPr>
            <p:ph type="pic" idx="1"/>
          </p:nvPr>
        </p:nvSpPr>
        <p:spPr>
          <a:xfrm>
            <a:off x="12243932" y="6220095"/>
            <a:ext cx="14580215" cy="30700453"/>
          </a:xfrm>
        </p:spPr>
        <p:txBody>
          <a:bodyPr/>
          <a:lstStyle>
            <a:lvl1pPr marL="0" indent="0">
              <a:buNone/>
              <a:defRPr sz="7559"/>
            </a:lvl1pPr>
            <a:lvl2pPr marL="1079998" indent="0">
              <a:buNone/>
              <a:defRPr sz="6614"/>
            </a:lvl2pPr>
            <a:lvl3pPr marL="2159996" indent="0">
              <a:buNone/>
              <a:defRPr sz="5669"/>
            </a:lvl3pPr>
            <a:lvl4pPr marL="3239994" indent="0">
              <a:buNone/>
              <a:defRPr sz="4724"/>
            </a:lvl4pPr>
            <a:lvl5pPr marL="4319991" indent="0">
              <a:buNone/>
              <a:defRPr sz="4724"/>
            </a:lvl5pPr>
            <a:lvl6pPr marL="5399989" indent="0">
              <a:buNone/>
              <a:defRPr sz="4724"/>
            </a:lvl6pPr>
            <a:lvl7pPr marL="6479987" indent="0">
              <a:buNone/>
              <a:defRPr sz="4724"/>
            </a:lvl7pPr>
            <a:lvl8pPr marL="7559985" indent="0">
              <a:buNone/>
              <a:defRPr sz="4724"/>
            </a:lvl8pPr>
            <a:lvl9pPr marL="8639983" indent="0">
              <a:buNone/>
              <a:defRPr sz="4724"/>
            </a:lvl9pPr>
          </a:lstStyle>
          <a:p>
            <a:endParaRPr lang="en-IN"/>
          </a:p>
        </p:txBody>
      </p:sp>
      <p:sp>
        <p:nvSpPr>
          <p:cNvPr id="4" name="Text Placeholder 3"/>
          <p:cNvSpPr>
            <a:spLocks noGrp="1"/>
          </p:cNvSpPr>
          <p:nvPr>
            <p:ph type="body" sz="half" idx="2"/>
          </p:nvPr>
        </p:nvSpPr>
        <p:spPr>
          <a:xfrm>
            <a:off x="1983782" y="12960191"/>
            <a:ext cx="9288886" cy="24010358"/>
          </a:xfrm>
        </p:spPr>
        <p:txBody>
          <a:bodyPr/>
          <a:lstStyle>
            <a:lvl1pPr marL="0" indent="0">
              <a:buNone/>
              <a:defRPr sz="3780"/>
            </a:lvl1pPr>
            <a:lvl2pPr marL="1079998" indent="0">
              <a:buNone/>
              <a:defRPr sz="3307"/>
            </a:lvl2pPr>
            <a:lvl3pPr marL="2159996" indent="0">
              <a:buNone/>
              <a:defRPr sz="2835"/>
            </a:lvl3pPr>
            <a:lvl4pPr marL="3239994" indent="0">
              <a:buNone/>
              <a:defRPr sz="2362"/>
            </a:lvl4pPr>
            <a:lvl5pPr marL="4319991" indent="0">
              <a:buNone/>
              <a:defRPr sz="2362"/>
            </a:lvl5pPr>
            <a:lvl6pPr marL="5399989" indent="0">
              <a:buNone/>
              <a:defRPr sz="2362"/>
            </a:lvl6pPr>
            <a:lvl7pPr marL="6479987" indent="0">
              <a:buNone/>
              <a:defRPr sz="2362"/>
            </a:lvl7pPr>
            <a:lvl8pPr marL="7559985" indent="0">
              <a:buNone/>
              <a:defRPr sz="2362"/>
            </a:lvl8pPr>
            <a:lvl9pPr marL="8639983" indent="0">
              <a:buNone/>
              <a:defRPr sz="2362"/>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2019-05-23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3050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0029" y="2300037"/>
            <a:ext cx="24840367" cy="8350126"/>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1980029" y="11500170"/>
            <a:ext cx="24840367" cy="2741040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1980029" y="40040594"/>
            <a:ext cx="6480096" cy="2300034"/>
          </a:xfrm>
          <a:prstGeom prst="rect">
            <a:avLst/>
          </a:prstGeom>
        </p:spPr>
        <p:txBody>
          <a:bodyPr vert="horz" lIns="91440" tIns="45720" rIns="91440" bIns="45720" rtlCol="0" anchor="ctr"/>
          <a:lstStyle>
            <a:lvl1pPr algn="l">
              <a:defRPr sz="2835">
                <a:solidFill>
                  <a:schemeClr val="tx1">
                    <a:tint val="75000"/>
                  </a:schemeClr>
                </a:solidFill>
              </a:defRPr>
            </a:lvl1pPr>
          </a:lstStyle>
          <a:p>
            <a:fld id="{B61BEF0D-F0BB-DE4B-95CE-6DB70DBA9567}" type="datetimeFigureOut">
              <a:rPr lang="en-US" smtClean="0"/>
              <a:pPr/>
              <a:t>2019-05-23</a:t>
            </a:fld>
            <a:endParaRPr lang="en-US" dirty="0"/>
          </a:p>
        </p:txBody>
      </p:sp>
      <p:sp>
        <p:nvSpPr>
          <p:cNvPr id="5" name="Footer Placeholder 4"/>
          <p:cNvSpPr>
            <a:spLocks noGrp="1"/>
          </p:cNvSpPr>
          <p:nvPr>
            <p:ph type="ftr" sz="quarter" idx="3"/>
          </p:nvPr>
        </p:nvSpPr>
        <p:spPr>
          <a:xfrm>
            <a:off x="9540141" y="40040594"/>
            <a:ext cx="9720143" cy="2300034"/>
          </a:xfrm>
          <a:prstGeom prst="rect">
            <a:avLst/>
          </a:prstGeom>
        </p:spPr>
        <p:txBody>
          <a:bodyPr vert="horz" lIns="91440" tIns="45720" rIns="91440" bIns="45720" rtlCol="0" anchor="ctr"/>
          <a:lstStyle>
            <a:lvl1pPr algn="ctr">
              <a:defRPr sz="2835">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0340300" y="40040594"/>
            <a:ext cx="6480096" cy="2300034"/>
          </a:xfrm>
          <a:prstGeom prst="rect">
            <a:avLst/>
          </a:prstGeom>
        </p:spPr>
        <p:txBody>
          <a:bodyPr vert="horz" lIns="91440" tIns="45720" rIns="91440" bIns="45720" rtlCol="0" anchor="ctr"/>
          <a:lstStyle>
            <a:lvl1pPr algn="r">
              <a:defRPr sz="2835">
                <a:solidFill>
                  <a:schemeClr val="tx1">
                    <a:tint val="75000"/>
                  </a:schemeClr>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837685152"/>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Lst>
  <p:txStyles>
    <p:titleStyle>
      <a:lvl1pPr algn="l" defTabSz="2159996" rtl="0" eaLnBrk="1" latinLnBrk="0" hangingPunct="1">
        <a:lnSpc>
          <a:spcPct val="90000"/>
        </a:lnSpc>
        <a:spcBef>
          <a:spcPct val="0"/>
        </a:spcBef>
        <a:buNone/>
        <a:defRPr sz="10394" kern="1200">
          <a:solidFill>
            <a:schemeClr val="tx1"/>
          </a:solidFill>
          <a:latin typeface="+mj-lt"/>
          <a:ea typeface="+mj-ea"/>
          <a:cs typeface="+mj-cs"/>
        </a:defRPr>
      </a:lvl1pPr>
    </p:titleStyle>
    <p:bodyStyle>
      <a:lvl1pPr marL="539999" indent="-539999" algn="l" defTabSz="2159996" rtl="0" eaLnBrk="1" latinLnBrk="0" hangingPunct="1">
        <a:lnSpc>
          <a:spcPct val="90000"/>
        </a:lnSpc>
        <a:spcBef>
          <a:spcPts val="2362"/>
        </a:spcBef>
        <a:buFont typeface="Arial" panose="020B0604020202020204" pitchFamily="34" charset="0"/>
        <a:buChar char="•"/>
        <a:defRPr sz="6614" kern="1200">
          <a:solidFill>
            <a:schemeClr val="tx1"/>
          </a:solidFill>
          <a:latin typeface="+mn-lt"/>
          <a:ea typeface="+mn-ea"/>
          <a:cs typeface="+mn-cs"/>
        </a:defRPr>
      </a:lvl1pPr>
      <a:lvl2pPr marL="1619997" indent="-539999" algn="l" defTabSz="2159996" rtl="0" eaLnBrk="1" latinLnBrk="0" hangingPunct="1">
        <a:lnSpc>
          <a:spcPct val="90000"/>
        </a:lnSpc>
        <a:spcBef>
          <a:spcPts val="1181"/>
        </a:spcBef>
        <a:buFont typeface="Arial" panose="020B0604020202020204" pitchFamily="34" charset="0"/>
        <a:buChar char="•"/>
        <a:defRPr sz="5669" kern="1200">
          <a:solidFill>
            <a:schemeClr val="tx1"/>
          </a:solidFill>
          <a:latin typeface="+mn-lt"/>
          <a:ea typeface="+mn-ea"/>
          <a:cs typeface="+mn-cs"/>
        </a:defRPr>
      </a:lvl2pPr>
      <a:lvl3pPr marL="2699995" indent="-539999" algn="l" defTabSz="2159996" rtl="0" eaLnBrk="1" latinLnBrk="0" hangingPunct="1">
        <a:lnSpc>
          <a:spcPct val="90000"/>
        </a:lnSpc>
        <a:spcBef>
          <a:spcPts val="1181"/>
        </a:spcBef>
        <a:buFont typeface="Arial" panose="020B0604020202020204" pitchFamily="34" charset="0"/>
        <a:buChar char="•"/>
        <a:defRPr sz="4724" kern="1200">
          <a:solidFill>
            <a:schemeClr val="tx1"/>
          </a:solidFill>
          <a:latin typeface="+mn-lt"/>
          <a:ea typeface="+mn-ea"/>
          <a:cs typeface="+mn-cs"/>
        </a:defRPr>
      </a:lvl3pPr>
      <a:lvl4pPr marL="377999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4pPr>
      <a:lvl5pPr marL="4859990"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5pPr>
      <a:lvl6pPr marL="5939988"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6pPr>
      <a:lvl7pPr marL="7019986"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7pPr>
      <a:lvl8pPr marL="8099984"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8pPr>
      <a:lvl9pPr marL="9179982" indent="-539999" algn="l" defTabSz="2159996" rtl="0" eaLnBrk="1" latinLnBrk="0" hangingPunct="1">
        <a:lnSpc>
          <a:spcPct val="90000"/>
        </a:lnSpc>
        <a:spcBef>
          <a:spcPts val="1181"/>
        </a:spcBef>
        <a:buFont typeface="Arial" panose="020B0604020202020204" pitchFamily="34" charset="0"/>
        <a:buChar char="•"/>
        <a:defRPr sz="4252" kern="1200">
          <a:solidFill>
            <a:schemeClr val="tx1"/>
          </a:solidFill>
          <a:latin typeface="+mn-lt"/>
          <a:ea typeface="+mn-ea"/>
          <a:cs typeface="+mn-cs"/>
        </a:defRPr>
      </a:lvl9pPr>
    </p:bodyStyle>
    <p:otherStyle>
      <a:defPPr>
        <a:defRPr lang="en-US"/>
      </a:defPPr>
      <a:lvl1pPr marL="0" algn="l" defTabSz="2159996" rtl="0" eaLnBrk="1" latinLnBrk="0" hangingPunct="1">
        <a:defRPr sz="4252" kern="1200">
          <a:solidFill>
            <a:schemeClr val="tx1"/>
          </a:solidFill>
          <a:latin typeface="+mn-lt"/>
          <a:ea typeface="+mn-ea"/>
          <a:cs typeface="+mn-cs"/>
        </a:defRPr>
      </a:lvl1pPr>
      <a:lvl2pPr marL="1079998" algn="l" defTabSz="2159996" rtl="0" eaLnBrk="1" latinLnBrk="0" hangingPunct="1">
        <a:defRPr sz="4252" kern="1200">
          <a:solidFill>
            <a:schemeClr val="tx1"/>
          </a:solidFill>
          <a:latin typeface="+mn-lt"/>
          <a:ea typeface="+mn-ea"/>
          <a:cs typeface="+mn-cs"/>
        </a:defRPr>
      </a:lvl2pPr>
      <a:lvl3pPr marL="2159996" algn="l" defTabSz="2159996" rtl="0" eaLnBrk="1" latinLnBrk="0" hangingPunct="1">
        <a:defRPr sz="4252" kern="1200">
          <a:solidFill>
            <a:schemeClr val="tx1"/>
          </a:solidFill>
          <a:latin typeface="+mn-lt"/>
          <a:ea typeface="+mn-ea"/>
          <a:cs typeface="+mn-cs"/>
        </a:defRPr>
      </a:lvl3pPr>
      <a:lvl4pPr marL="3239994" algn="l" defTabSz="2159996" rtl="0" eaLnBrk="1" latinLnBrk="0" hangingPunct="1">
        <a:defRPr sz="4252" kern="1200">
          <a:solidFill>
            <a:schemeClr val="tx1"/>
          </a:solidFill>
          <a:latin typeface="+mn-lt"/>
          <a:ea typeface="+mn-ea"/>
          <a:cs typeface="+mn-cs"/>
        </a:defRPr>
      </a:lvl4pPr>
      <a:lvl5pPr marL="4319991" algn="l" defTabSz="2159996" rtl="0" eaLnBrk="1" latinLnBrk="0" hangingPunct="1">
        <a:defRPr sz="4252" kern="1200">
          <a:solidFill>
            <a:schemeClr val="tx1"/>
          </a:solidFill>
          <a:latin typeface="+mn-lt"/>
          <a:ea typeface="+mn-ea"/>
          <a:cs typeface="+mn-cs"/>
        </a:defRPr>
      </a:lvl5pPr>
      <a:lvl6pPr marL="5399989" algn="l" defTabSz="2159996" rtl="0" eaLnBrk="1" latinLnBrk="0" hangingPunct="1">
        <a:defRPr sz="4252" kern="1200">
          <a:solidFill>
            <a:schemeClr val="tx1"/>
          </a:solidFill>
          <a:latin typeface="+mn-lt"/>
          <a:ea typeface="+mn-ea"/>
          <a:cs typeface="+mn-cs"/>
        </a:defRPr>
      </a:lvl6pPr>
      <a:lvl7pPr marL="6479987" algn="l" defTabSz="2159996" rtl="0" eaLnBrk="1" latinLnBrk="0" hangingPunct="1">
        <a:defRPr sz="4252" kern="1200">
          <a:solidFill>
            <a:schemeClr val="tx1"/>
          </a:solidFill>
          <a:latin typeface="+mn-lt"/>
          <a:ea typeface="+mn-ea"/>
          <a:cs typeface="+mn-cs"/>
        </a:defRPr>
      </a:lvl7pPr>
      <a:lvl8pPr marL="7559985" algn="l" defTabSz="2159996" rtl="0" eaLnBrk="1" latinLnBrk="0" hangingPunct="1">
        <a:defRPr sz="4252" kern="1200">
          <a:solidFill>
            <a:schemeClr val="tx1"/>
          </a:solidFill>
          <a:latin typeface="+mn-lt"/>
          <a:ea typeface="+mn-ea"/>
          <a:cs typeface="+mn-cs"/>
        </a:defRPr>
      </a:lvl8pPr>
      <a:lvl9pPr marL="8639983" algn="l" defTabSz="2159996" rtl="0" eaLnBrk="1" latinLnBrk="0" hangingPunct="1">
        <a:defRPr sz="425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0" name="Flowchart: Alternate Process 229"/>
          <p:cNvSpPr/>
          <p:nvPr/>
        </p:nvSpPr>
        <p:spPr>
          <a:xfrm>
            <a:off x="22229482" y="23434290"/>
            <a:ext cx="4218832" cy="2499360"/>
          </a:xfrm>
          <a:prstGeom prst="flowChartAlternateProcess">
            <a:avLst/>
          </a:prstGeom>
          <a:ln/>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sz="16600"/>
          </a:p>
        </p:txBody>
      </p:sp>
      <p:sp>
        <p:nvSpPr>
          <p:cNvPr id="2" name="Title 1"/>
          <p:cNvSpPr>
            <a:spLocks noGrp="1"/>
          </p:cNvSpPr>
          <p:nvPr>
            <p:ph type="ctrTitle"/>
          </p:nvPr>
        </p:nvSpPr>
        <p:spPr>
          <a:xfrm>
            <a:off x="2728992" y="518065"/>
            <a:ext cx="22453950" cy="1928856"/>
          </a:xfrm>
        </p:spPr>
        <p:txBody>
          <a:bodyPr>
            <a:noAutofit/>
          </a:bodyPr>
          <a:lstStyle/>
          <a:p>
            <a:pPr>
              <a:spcAft>
                <a:spcPts val="600"/>
              </a:spcAft>
            </a:pPr>
            <a:r>
              <a:rPr lang="en-US" sz="8000" b="1" dirty="0"/>
              <a:t>Novel Approach in Differential CDC </a:t>
            </a:r>
            <a:br>
              <a:rPr lang="en-US" sz="8000" b="1" dirty="0"/>
            </a:br>
            <a:r>
              <a:rPr lang="en-US" sz="8000" b="1" dirty="0"/>
              <a:t>Analysis of Parameterized </a:t>
            </a:r>
            <a:r>
              <a:rPr lang="en-US" sz="8000" b="1" dirty="0" smtClean="0"/>
              <a:t>IP</a:t>
            </a:r>
            <a:endParaRPr lang="en-IN" sz="10700" dirty="0">
              <a:solidFill>
                <a:schemeClr val="accent1">
                  <a:lumMod val="50000"/>
                </a:schemeClr>
              </a:solidFill>
            </a:endParaRPr>
          </a:p>
        </p:txBody>
      </p:sp>
      <p:sp>
        <p:nvSpPr>
          <p:cNvPr id="3" name="Subtitle 2"/>
          <p:cNvSpPr>
            <a:spLocks noGrp="1"/>
          </p:cNvSpPr>
          <p:nvPr>
            <p:ph type="subTitle" idx="1"/>
          </p:nvPr>
        </p:nvSpPr>
        <p:spPr>
          <a:xfrm>
            <a:off x="2728992" y="2590755"/>
            <a:ext cx="22453950" cy="1596195"/>
          </a:xfrm>
        </p:spPr>
        <p:txBody>
          <a:bodyPr>
            <a:normAutofit lnSpcReduction="10000"/>
          </a:bodyPr>
          <a:lstStyle/>
          <a:p>
            <a:r>
              <a:rPr lang="en-US" sz="4800" dirty="0" smtClean="0">
                <a:latin typeface="Times New Roman" panose="02020603050405020304" pitchFamily="18" charset="0"/>
                <a:ea typeface="SimSun" panose="02010600030101010101" pitchFamily="2" charset="-122"/>
              </a:rPr>
              <a:t>Ashish Soni</a:t>
            </a:r>
            <a:r>
              <a:rPr lang="en-US" sz="4800" cap="none" dirty="0" smtClean="0">
                <a:latin typeface="Times New Roman" panose="02020603050405020304" pitchFamily="18" charset="0"/>
                <a:ea typeface="SimSun" panose="02010600030101010101" pitchFamily="2" charset="-122"/>
              </a:rPr>
              <a:t>, Anubhav Arora (ST Microelectronics, India)</a:t>
            </a:r>
          </a:p>
          <a:p>
            <a:r>
              <a:rPr lang="en-US" sz="4800" cap="none" dirty="0" smtClean="0">
                <a:latin typeface="Times New Roman" panose="02020603050405020304" pitchFamily="18" charset="0"/>
                <a:ea typeface="SimSun" panose="02010600030101010101" pitchFamily="2" charset="-122"/>
              </a:rPr>
              <a:t>Amit Goldie, Navneet Kumar Chaurasia (Synopsys, India)</a:t>
            </a:r>
            <a:endParaRPr lang="en-IN" sz="4800" cap="none" dirty="0">
              <a:latin typeface="Times New Roman" panose="02020603050405020304" pitchFamily="18" charset="0"/>
              <a:ea typeface="SimSun" panose="02010600030101010101" pitchFamily="2" charset="-122"/>
            </a:endParaRPr>
          </a:p>
        </p:txBody>
      </p:sp>
      <p:sp>
        <p:nvSpPr>
          <p:cNvPr id="6" name="TextBox 5"/>
          <p:cNvSpPr txBox="1"/>
          <p:nvPr/>
        </p:nvSpPr>
        <p:spPr>
          <a:xfrm>
            <a:off x="385302" y="7562686"/>
            <a:ext cx="13716000" cy="822960"/>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4800" b="1" dirty="0" smtClean="0"/>
              <a:t>Conventional Flow</a:t>
            </a:r>
            <a:endParaRPr lang="en-IN" sz="4800" b="1" dirty="0"/>
          </a:p>
        </p:txBody>
      </p:sp>
      <p:sp>
        <p:nvSpPr>
          <p:cNvPr id="9" name="TextBox 8"/>
          <p:cNvSpPr txBox="1"/>
          <p:nvPr/>
        </p:nvSpPr>
        <p:spPr>
          <a:xfrm>
            <a:off x="385302" y="21038682"/>
            <a:ext cx="27961098" cy="830997"/>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4800" b="1" dirty="0" smtClean="0"/>
              <a:t>Results of Proposed Solution</a:t>
            </a:r>
            <a:endParaRPr lang="en-IN" sz="4800" b="1" dirty="0"/>
          </a:p>
        </p:txBody>
      </p:sp>
      <p:sp>
        <p:nvSpPr>
          <p:cNvPr id="16" name="TextBox 15"/>
          <p:cNvSpPr txBox="1"/>
          <p:nvPr/>
        </p:nvSpPr>
        <p:spPr>
          <a:xfrm>
            <a:off x="385302" y="4273853"/>
            <a:ext cx="28026360" cy="3046988"/>
          </a:xfrm>
          <a:prstGeom prst="rect">
            <a:avLst/>
          </a:prstGeom>
          <a:noFill/>
          <a:ln>
            <a:solidFill>
              <a:schemeClr val="tx1"/>
            </a:solidFill>
          </a:ln>
        </p:spPr>
        <p:txBody>
          <a:bodyPr wrap="square" rtlCol="0">
            <a:spAutoFit/>
          </a:bodyPr>
          <a:lstStyle/>
          <a:p>
            <a:pPr algn="ctr"/>
            <a:r>
              <a:rPr lang="en-US" sz="3200" b="1" dirty="0"/>
              <a:t>Abstract</a:t>
            </a:r>
          </a:p>
          <a:p>
            <a:r>
              <a:rPr lang="en-US" sz="3200" dirty="0"/>
              <a:t>It’s fairly common for SoCs, out their today, to support lots of features which are fairly complex and divergent in nature. This leads to integration of various different IPs in SoCs. In most of these IPs new features are coded keeping in mind use case of features – hence parameters are needed in RTL. Each parameter or different values of parameters branch out complex pieces of code thereby increasing complexity of the IP. In this paper we </a:t>
            </a:r>
            <a:r>
              <a:rPr lang="en-US" sz="3200" dirty="0" smtClean="0"/>
              <a:t>proposing a </a:t>
            </a:r>
            <a:r>
              <a:rPr lang="en-US" sz="3200" dirty="0"/>
              <a:t>flow using which designers can easily and </a:t>
            </a:r>
            <a:r>
              <a:rPr lang="en-US" sz="3200" dirty="0" smtClean="0"/>
              <a:t>effectively figure </a:t>
            </a:r>
            <a:r>
              <a:rPr lang="en-US" sz="3200" dirty="0"/>
              <a:t>out the complete parametrization impact on CDC closure. They can now reliably </a:t>
            </a:r>
            <a:r>
              <a:rPr lang="en-US" sz="3200" dirty="0" smtClean="0"/>
              <a:t>reuse the effort </a:t>
            </a:r>
            <a:r>
              <a:rPr lang="en-US" sz="3200" dirty="0"/>
              <a:t>and compare the outputs of other configurations and not rely on heuristics solely</a:t>
            </a:r>
            <a:r>
              <a:rPr lang="en-US" sz="3200" dirty="0" smtClean="0"/>
              <a:t>.</a:t>
            </a:r>
            <a:endParaRPr lang="en-US" sz="3200" dirty="0"/>
          </a:p>
        </p:txBody>
      </p:sp>
      <p:sp>
        <p:nvSpPr>
          <p:cNvPr id="24" name="Rectangle 23"/>
          <p:cNvSpPr/>
          <p:nvPr/>
        </p:nvSpPr>
        <p:spPr>
          <a:xfrm>
            <a:off x="385884" y="8568525"/>
            <a:ext cx="13715418" cy="122529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2" name="TextBox 51"/>
          <p:cNvSpPr txBox="1"/>
          <p:nvPr/>
        </p:nvSpPr>
        <p:spPr>
          <a:xfrm>
            <a:off x="365760" y="35021520"/>
            <a:ext cx="13717822" cy="822960"/>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4800" b="1" dirty="0"/>
              <a:t>Conclusion</a:t>
            </a:r>
            <a:endParaRPr lang="en-IN" sz="4800" b="1" dirty="0"/>
          </a:p>
        </p:txBody>
      </p:sp>
      <p:sp>
        <p:nvSpPr>
          <p:cNvPr id="89" name="TextBox 88"/>
          <p:cNvSpPr txBox="1"/>
          <p:nvPr/>
        </p:nvSpPr>
        <p:spPr>
          <a:xfrm>
            <a:off x="365178" y="35844480"/>
            <a:ext cx="13716000" cy="6494085"/>
          </a:xfrm>
          <a:prstGeom prst="rect">
            <a:avLst/>
          </a:prstGeom>
          <a:noFill/>
        </p:spPr>
        <p:txBody>
          <a:bodyPr wrap="square" rtlCol="0">
            <a:spAutoFit/>
          </a:bodyPr>
          <a:lstStyle/>
          <a:p>
            <a:pPr marL="514350" indent="-514350">
              <a:buFont typeface="Arial" panose="020B0604020202020204" pitchFamily="34" charset="0"/>
              <a:buChar char="•"/>
            </a:pPr>
            <a:endParaRPr lang="en-IN" sz="3200" dirty="0" smtClean="0"/>
          </a:p>
          <a:p>
            <a:r>
              <a:rPr lang="en-US" sz="3200" dirty="0"/>
              <a:t>The proposed approach allows designers to analyze the CDC violations for various parameter configurations easily by prioritizing the RTL fixes and application of waivers from other parameter configuration runs which are not based on heuristics. </a:t>
            </a:r>
          </a:p>
          <a:p>
            <a:r>
              <a:rPr lang="en-US" sz="3200" dirty="0"/>
              <a:t>Earlier without the differential analysis, designer spends a lot of time analyzing the violations individually for each configuration run without re-using or re-applying the analysis effort of the previous configuration runs. Now, by using this approach, designer can apply a common effort on analyzing and cleaning multiple configurations. Hence analysis time of cleaning the CDC violations is significantly reduced.</a:t>
            </a:r>
          </a:p>
          <a:p>
            <a:pPr marL="514350" indent="-514350">
              <a:buFont typeface="Arial" panose="020B0604020202020204" pitchFamily="34" charset="0"/>
              <a:buChar char="•"/>
            </a:pPr>
            <a:endParaRPr lang="en-IN" sz="3200" dirty="0"/>
          </a:p>
          <a:p>
            <a:pPr marL="514350" indent="-514350">
              <a:buFont typeface="Arial" panose="020B0604020202020204" pitchFamily="34" charset="0"/>
              <a:buChar char="•"/>
            </a:pPr>
            <a:endParaRPr lang="en-IN" sz="3200" dirty="0"/>
          </a:p>
        </p:txBody>
      </p:sp>
      <p:sp>
        <p:nvSpPr>
          <p:cNvPr id="56" name="TextBox 55"/>
          <p:cNvSpPr txBox="1"/>
          <p:nvPr/>
        </p:nvSpPr>
        <p:spPr>
          <a:xfrm>
            <a:off x="14630400" y="35021520"/>
            <a:ext cx="13717822" cy="822960"/>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4800" b="1" dirty="0"/>
              <a:t>Acknowledgement</a:t>
            </a:r>
            <a:endParaRPr lang="en-IN" sz="4800" b="1" dirty="0"/>
          </a:p>
        </p:txBody>
      </p:sp>
      <p:sp>
        <p:nvSpPr>
          <p:cNvPr id="64" name="Content Placeholder 2"/>
          <p:cNvSpPr txBox="1">
            <a:spLocks/>
          </p:cNvSpPr>
          <p:nvPr/>
        </p:nvSpPr>
        <p:spPr>
          <a:xfrm>
            <a:off x="8978528" y="9169167"/>
            <a:ext cx="4977439" cy="2434404"/>
          </a:xfrm>
          <a:prstGeom prst="rect">
            <a:avLst/>
          </a:prstGeom>
        </p:spPr>
        <p:txBody>
          <a:bodyPr vert="horz" lIns="91440" tIns="45720" rIns="91440" bIns="45720" rtlCol="0">
            <a:normAutofit/>
          </a:bodyPr>
          <a:lstStyle>
            <a:lvl1pPr marL="0" indent="0" algn="ctr" defTabSz="2159996" rtl="0" eaLnBrk="1" latinLnBrk="0" hangingPunct="1">
              <a:lnSpc>
                <a:spcPct val="90000"/>
              </a:lnSpc>
              <a:spcBef>
                <a:spcPts val="2362"/>
              </a:spcBef>
              <a:buFont typeface="Arial" panose="020B0604020202020204" pitchFamily="34" charset="0"/>
              <a:buNone/>
              <a:defRPr sz="5669" kern="1200">
                <a:solidFill>
                  <a:schemeClr val="tx1"/>
                </a:solidFill>
                <a:latin typeface="+mn-lt"/>
                <a:ea typeface="+mn-ea"/>
                <a:cs typeface="+mn-cs"/>
              </a:defRPr>
            </a:lvl1pPr>
            <a:lvl2pPr marL="1079998" indent="0" algn="ctr" defTabSz="2159996" rtl="0" eaLnBrk="1" latinLnBrk="0" hangingPunct="1">
              <a:lnSpc>
                <a:spcPct val="90000"/>
              </a:lnSpc>
              <a:spcBef>
                <a:spcPts val="1181"/>
              </a:spcBef>
              <a:buFont typeface="Arial" panose="020B0604020202020204" pitchFamily="34" charset="0"/>
              <a:buNone/>
              <a:defRPr sz="4724" kern="1200">
                <a:solidFill>
                  <a:schemeClr val="tx1"/>
                </a:solidFill>
                <a:latin typeface="+mn-lt"/>
                <a:ea typeface="+mn-ea"/>
                <a:cs typeface="+mn-cs"/>
              </a:defRPr>
            </a:lvl2pPr>
            <a:lvl3pPr marL="2159996" indent="0" algn="ctr" defTabSz="2159996" rtl="0" eaLnBrk="1" latinLnBrk="0" hangingPunct="1">
              <a:lnSpc>
                <a:spcPct val="90000"/>
              </a:lnSpc>
              <a:spcBef>
                <a:spcPts val="1181"/>
              </a:spcBef>
              <a:buFont typeface="Arial" panose="020B0604020202020204" pitchFamily="34" charset="0"/>
              <a:buNone/>
              <a:defRPr sz="4252" kern="1200">
                <a:solidFill>
                  <a:schemeClr val="tx1"/>
                </a:solidFill>
                <a:latin typeface="+mn-lt"/>
                <a:ea typeface="+mn-ea"/>
                <a:cs typeface="+mn-cs"/>
              </a:defRPr>
            </a:lvl3pPr>
            <a:lvl4pPr marL="3239994"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4pPr>
            <a:lvl5pPr marL="4319991"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5pPr>
            <a:lvl6pPr marL="5399989"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6pPr>
            <a:lvl7pPr marL="6479987"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7pPr>
            <a:lvl8pPr marL="7559985"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8pPr>
            <a:lvl9pPr marL="8639983"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9pPr>
          </a:lstStyle>
          <a:p>
            <a:pPr marL="285750" indent="-285750" algn="l">
              <a:buFont typeface="Arial" panose="020B0604020202020204" pitchFamily="34" charset="0"/>
              <a:buChar char="•"/>
            </a:pPr>
            <a:r>
              <a:rPr lang="en-US" sz="3200" dirty="0"/>
              <a:t>For Cfg1</a:t>
            </a:r>
          </a:p>
          <a:p>
            <a:pPr lvl="1" indent="-733923" algn="l" defTabSz="914400">
              <a:lnSpc>
                <a:spcPct val="80000"/>
              </a:lnSpc>
              <a:spcBef>
                <a:spcPts val="600"/>
              </a:spcBef>
              <a:buFont typeface="Arial" panose="020B0604020202020204" pitchFamily="34" charset="0"/>
              <a:buChar char="•"/>
            </a:pPr>
            <a:r>
              <a:rPr lang="en-US" sz="2400" dirty="0" smtClean="0"/>
              <a:t>Designer </a:t>
            </a:r>
            <a:r>
              <a:rPr lang="en-US" sz="2400" dirty="0"/>
              <a:t>creates setup for cfg1</a:t>
            </a:r>
          </a:p>
          <a:p>
            <a:pPr lvl="1" indent="-733923" algn="l" defTabSz="914400">
              <a:lnSpc>
                <a:spcPct val="80000"/>
              </a:lnSpc>
              <a:spcBef>
                <a:spcPts val="600"/>
              </a:spcBef>
              <a:buFont typeface="Arial" panose="020B0604020202020204" pitchFamily="34" charset="0"/>
              <a:buChar char="•"/>
            </a:pPr>
            <a:r>
              <a:rPr lang="en-US" sz="2400" dirty="0" smtClean="0"/>
              <a:t>Analyzes </a:t>
            </a:r>
            <a:r>
              <a:rPr lang="en-US" sz="2400" dirty="0"/>
              <a:t>reports for cfg1</a:t>
            </a:r>
          </a:p>
          <a:p>
            <a:pPr lvl="1" indent="-733923" algn="l" defTabSz="914400">
              <a:lnSpc>
                <a:spcPct val="80000"/>
              </a:lnSpc>
              <a:spcBef>
                <a:spcPts val="600"/>
              </a:spcBef>
              <a:buFont typeface="Arial" panose="020B0604020202020204" pitchFamily="34" charset="0"/>
              <a:buChar char="•"/>
            </a:pPr>
            <a:r>
              <a:rPr lang="en-US" sz="2400" dirty="0" smtClean="0"/>
              <a:t>Gets CDC Clean </a:t>
            </a:r>
            <a:r>
              <a:rPr lang="en-US" sz="2400" dirty="0"/>
              <a:t>IP for cfg1 </a:t>
            </a:r>
          </a:p>
          <a:p>
            <a:pPr marL="285750" indent="-285750" algn="l">
              <a:lnSpc>
                <a:spcPct val="80000"/>
              </a:lnSpc>
              <a:buFont typeface="Arial" panose="020B0604020202020204" pitchFamily="34" charset="0"/>
              <a:buChar char="•"/>
            </a:pPr>
            <a:endParaRPr lang="en-US" sz="1600" dirty="0"/>
          </a:p>
        </p:txBody>
      </p:sp>
      <p:grpSp>
        <p:nvGrpSpPr>
          <p:cNvPr id="65" name="Group 64"/>
          <p:cNvGrpSpPr/>
          <p:nvPr/>
        </p:nvGrpSpPr>
        <p:grpSpPr>
          <a:xfrm>
            <a:off x="661881" y="8823967"/>
            <a:ext cx="9571056" cy="5263593"/>
            <a:chOff x="7174908" y="1026197"/>
            <a:chExt cx="5068781" cy="2787571"/>
          </a:xfrm>
        </p:grpSpPr>
        <p:sp>
          <p:nvSpPr>
            <p:cNvPr id="69" name="Flowchart: Alternate Process 68"/>
            <p:cNvSpPr/>
            <p:nvPr/>
          </p:nvSpPr>
          <p:spPr>
            <a:xfrm>
              <a:off x="7343063" y="1223229"/>
              <a:ext cx="3757328" cy="922370"/>
            </a:xfrm>
            <a:prstGeom prst="flowChartAlternateProcess">
              <a:avLst/>
            </a:prstGeom>
            <a:solidFill>
              <a:sysClr val="window" lastClr="FFFFFF"/>
            </a:solidFill>
            <a:ln w="19050" cap="flat" cmpd="sng" algn="ctr">
              <a:solidFill>
                <a:srgbClr val="C0504D"/>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0" name="Text Box 15"/>
            <p:cNvSpPr txBox="1"/>
            <p:nvPr/>
          </p:nvSpPr>
          <p:spPr>
            <a:xfrm>
              <a:off x="7438426" y="1280415"/>
              <a:ext cx="2428055" cy="19740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lang="en-US" sz="1200" kern="0"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Single</a:t>
              </a: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r>
                <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Parameter </a:t>
              </a:r>
              <a:endPar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Configuration</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72" name="Text Box 45"/>
            <p:cNvSpPr txBox="1"/>
            <p:nvPr/>
          </p:nvSpPr>
          <p:spPr>
            <a:xfrm>
              <a:off x="10047578" y="1349655"/>
              <a:ext cx="960574" cy="217744"/>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Constraints</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73" name="Flowchart: Alternate Process 72"/>
            <p:cNvSpPr/>
            <p:nvPr/>
          </p:nvSpPr>
          <p:spPr>
            <a:xfrm>
              <a:off x="7836064" y="3082869"/>
              <a:ext cx="2939991" cy="730899"/>
            </a:xfrm>
            <a:prstGeom prst="flowChartAlternateProcess">
              <a:avLst/>
            </a:prstGeom>
            <a:solidFill>
              <a:sysClr val="window" lastClr="FFFFFF"/>
            </a:solidFill>
            <a:ln w="19050" cap="flat" cmpd="sng" algn="ctr">
              <a:solidFill>
                <a:srgbClr val="8064A2"/>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74" name="Flowchart: Document 73"/>
            <p:cNvSpPr/>
            <p:nvPr/>
          </p:nvSpPr>
          <p:spPr>
            <a:xfrm>
              <a:off x="8938872" y="1579556"/>
              <a:ext cx="723884" cy="436826"/>
            </a:xfrm>
            <a:prstGeom prst="flowChartDocument">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RTL</a:t>
              </a:r>
            </a:p>
          </p:txBody>
        </p:sp>
        <p:sp>
          <p:nvSpPr>
            <p:cNvPr id="75" name="Flowchart: Document 74"/>
            <p:cNvSpPr/>
            <p:nvPr/>
          </p:nvSpPr>
          <p:spPr>
            <a:xfrm>
              <a:off x="7512902" y="1590060"/>
              <a:ext cx="1143775" cy="436826"/>
            </a:xfrm>
            <a:prstGeom prst="flowChartDocument">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p>
          </p:txBody>
        </p:sp>
        <p:sp>
          <p:nvSpPr>
            <p:cNvPr id="76" name="Text Box 13"/>
            <p:cNvSpPr txBox="1"/>
            <p:nvPr/>
          </p:nvSpPr>
          <p:spPr>
            <a:xfrm>
              <a:off x="7512902" y="1633764"/>
              <a:ext cx="1228336" cy="31365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lang="en-US" sz="1600" kern="0" dirty="0">
                  <a:solidFill>
                    <a:schemeClr val="bg1"/>
                  </a:solidFill>
                  <a:latin typeface="Arial" panose="020B0604020202020204" pitchFamily="34" charset="0"/>
                  <a:ea typeface="Times New Roman" panose="02020603050405020304" pitchFamily="18" charset="0"/>
                  <a:cs typeface="Arial" panose="020B0604020202020204" pitchFamily="34" charset="0"/>
                </a:rPr>
                <a:t>cfg1_param.tcl</a:t>
              </a:r>
            </a:p>
          </p:txBody>
        </p:sp>
        <p:sp>
          <p:nvSpPr>
            <p:cNvPr id="77" name="Flowchart: Document 76"/>
            <p:cNvSpPr/>
            <p:nvPr/>
          </p:nvSpPr>
          <p:spPr>
            <a:xfrm>
              <a:off x="9857107" y="1579556"/>
              <a:ext cx="1151045" cy="436826"/>
            </a:xfrm>
            <a:prstGeom prst="flowChartDocument">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p>
          </p:txBody>
        </p:sp>
        <p:sp>
          <p:nvSpPr>
            <p:cNvPr id="78" name="Text Box 20"/>
            <p:cNvSpPr txBox="1"/>
            <p:nvPr/>
          </p:nvSpPr>
          <p:spPr>
            <a:xfrm>
              <a:off x="9814113" y="1602538"/>
              <a:ext cx="1254448" cy="39711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algn="ctr" defTabSz="914400">
                <a:spcBef>
                  <a:spcPts val="600"/>
                </a:spcBef>
                <a:tabLst>
                  <a:tab pos="1524000" algn="ctr"/>
                  <a:tab pos="3048000" algn="r"/>
                  <a:tab pos="3124200" algn="ctr"/>
                  <a:tab pos="6248400" algn="r"/>
                </a:tabLst>
                <a:defRPr/>
              </a:pPr>
              <a:r>
                <a:rPr lang="en-US" sz="1600" kern="0" dirty="0">
                  <a:solidFill>
                    <a:schemeClr val="bg1"/>
                  </a:solidFill>
                  <a:latin typeface="Arial" panose="020B0604020202020204" pitchFamily="34" charset="0"/>
                  <a:ea typeface="Times New Roman" panose="02020603050405020304" pitchFamily="18" charset="0"/>
                  <a:cs typeface="Arial" panose="020B0604020202020204" pitchFamily="34" charset="0"/>
                </a:rPr>
                <a:t>cfg1_cons.sgdc</a:t>
              </a:r>
            </a:p>
          </p:txBody>
        </p:sp>
        <p:sp>
          <p:nvSpPr>
            <p:cNvPr id="79" name="Flowchart: Document 78"/>
            <p:cNvSpPr/>
            <p:nvPr/>
          </p:nvSpPr>
          <p:spPr>
            <a:xfrm>
              <a:off x="8020495" y="3141543"/>
              <a:ext cx="1278499" cy="625236"/>
            </a:xfrm>
            <a:prstGeom prst="flowChartDocumen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Reports </a:t>
              </a:r>
              <a:r>
                <a:rPr kumimoji="0" lang="en-US" sz="1600" b="0" i="0" u="none" strike="noStrike" kern="0" cap="none" spc="0" normalizeH="0" baseline="0" noProof="0" dirty="0" smtClean="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on Various Violations</a:t>
              </a:r>
              <a:endPar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80" name="Flowchart: Document 79"/>
            <p:cNvSpPr/>
            <p:nvPr/>
          </p:nvSpPr>
          <p:spPr>
            <a:xfrm>
              <a:off x="9405223" y="3141543"/>
              <a:ext cx="1306870" cy="484320"/>
            </a:xfrm>
            <a:prstGeom prst="flowChartDocument">
              <a:avLst/>
            </a:prstGeom>
            <a:ln/>
          </p:spPr>
          <p:style>
            <a:lnRef idx="3">
              <a:schemeClr val="lt1"/>
            </a:lnRef>
            <a:fillRef idx="1">
              <a:schemeClr val="accent3"/>
            </a:fillRef>
            <a:effectRef idx="1">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defTabSz="914400">
                <a:spcBef>
                  <a:spcPts val="600"/>
                </a:spcBef>
                <a:tabLst>
                  <a:tab pos="1524000" algn="ctr"/>
                  <a:tab pos="3048000" algn="r"/>
                  <a:tab pos="3124200" algn="ctr"/>
                  <a:tab pos="6248400" algn="r"/>
                </a:tabLst>
                <a:defRPr/>
              </a:pPr>
              <a:r>
                <a:rPr lang="en-US" sz="1600" kern="0" dirty="0">
                  <a:solidFill>
                    <a:schemeClr val="bg1"/>
                  </a:solidFill>
                  <a:latin typeface="Arial" panose="020B0604020202020204" pitchFamily="34" charset="0"/>
                  <a:ea typeface="Times New Roman" panose="02020603050405020304" pitchFamily="18" charset="0"/>
                  <a:cs typeface="Arial" panose="020B0604020202020204" pitchFamily="34" charset="0"/>
                </a:rPr>
                <a:t>Applying Waivers</a:t>
              </a:r>
              <a:endParaRPr lang="en-US" sz="1600" kern="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p:txBody>
        </p:sp>
        <p:sp>
          <p:nvSpPr>
            <p:cNvPr id="81" name="Flowchart: Magnetic Disk 80"/>
            <p:cNvSpPr/>
            <p:nvPr/>
          </p:nvSpPr>
          <p:spPr>
            <a:xfrm>
              <a:off x="8590496" y="2336249"/>
              <a:ext cx="1431126" cy="455547"/>
            </a:xfrm>
            <a:prstGeom prst="flowChartMagneticDisk">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SpyGlass</a:t>
              </a:r>
            </a:p>
          </p:txBody>
        </p:sp>
        <p:sp>
          <p:nvSpPr>
            <p:cNvPr id="82" name="Text Box 147"/>
            <p:cNvSpPr txBox="1"/>
            <p:nvPr/>
          </p:nvSpPr>
          <p:spPr>
            <a:xfrm>
              <a:off x="7174908" y="1026197"/>
              <a:ext cx="1352842" cy="24175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1" i="0" u="none" strike="noStrike" kern="0" cap="none" spc="0" normalizeH="0" baseline="0" noProof="0" dirty="0" smtClean="0">
                  <a:ln>
                    <a:noFill/>
                  </a:ln>
                  <a:solidFill>
                    <a:srgbClr val="C00000"/>
                  </a:solidFill>
                  <a:effectLst/>
                  <a:uLnTx/>
                  <a:uFillTx/>
                  <a:latin typeface="Arial" panose="020B0604020202020204" pitchFamily="34" charset="0"/>
                  <a:ea typeface="Times New Roman" panose="02020603050405020304" pitchFamily="18" charset="0"/>
                  <a:cs typeface="Times New Roman" panose="02020603050405020304" pitchFamily="18" charset="0"/>
                </a:rPr>
                <a:t>Setup</a:t>
              </a:r>
              <a:r>
                <a:rPr kumimoji="0" lang="en-US" sz="1200" b="1" i="0" u="none" strike="noStrike" kern="0" cap="none" spc="0" normalizeH="0" noProof="0" dirty="0" smtClean="0">
                  <a:ln>
                    <a:noFill/>
                  </a:ln>
                  <a:solidFill>
                    <a:srgbClr val="C00000"/>
                  </a:solidFill>
                  <a:effectLst/>
                  <a:uLnTx/>
                  <a:uFillTx/>
                  <a:latin typeface="Arial" panose="020B0604020202020204" pitchFamily="34" charset="0"/>
                  <a:ea typeface="Times New Roman" panose="02020603050405020304" pitchFamily="18" charset="0"/>
                  <a:cs typeface="Times New Roman" panose="02020603050405020304" pitchFamily="18" charset="0"/>
                </a:rPr>
                <a:t> Phase</a:t>
              </a:r>
              <a:endParaRPr kumimoji="0" lang="en-US" sz="1200" b="0" i="0" u="none" strike="noStrike" kern="0" cap="none" spc="0" normalizeH="0" baseline="0" noProof="0" dirty="0">
                <a:ln>
                  <a:noFill/>
                </a:ln>
                <a:solidFill>
                  <a:srgbClr val="C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83" name="Right Arrow 82"/>
            <p:cNvSpPr/>
            <p:nvPr/>
          </p:nvSpPr>
          <p:spPr>
            <a:xfrm rot="5400000">
              <a:off x="9218497" y="2840815"/>
              <a:ext cx="202856" cy="183695"/>
            </a:xfrm>
            <a:prstGeom prst="right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4" name="Right Arrow 83"/>
            <p:cNvSpPr/>
            <p:nvPr/>
          </p:nvSpPr>
          <p:spPr>
            <a:xfrm rot="5400000">
              <a:off x="9200299" y="2153180"/>
              <a:ext cx="202856" cy="183695"/>
            </a:xfrm>
            <a:prstGeom prst="right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85" name="Text Box 147"/>
            <p:cNvSpPr txBox="1"/>
            <p:nvPr/>
          </p:nvSpPr>
          <p:spPr>
            <a:xfrm>
              <a:off x="7388396" y="2818881"/>
              <a:ext cx="1352842" cy="24175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1" i="0" u="none" strike="noStrike" kern="0" cap="none" spc="0" normalizeH="0" baseline="0" noProof="0" dirty="0" smtClean="0">
                  <a:ln>
                    <a:noFill/>
                  </a:ln>
                  <a:solidFill>
                    <a:srgbClr val="5F497A"/>
                  </a:solidFill>
                  <a:effectLst/>
                  <a:uLnTx/>
                  <a:uFillTx/>
                  <a:latin typeface="Arial" panose="020B0604020202020204" pitchFamily="34" charset="0"/>
                  <a:ea typeface="Times New Roman" panose="02020603050405020304" pitchFamily="18" charset="0"/>
                  <a:cs typeface="Times New Roman" panose="02020603050405020304" pitchFamily="18" charset="0"/>
                </a:rPr>
                <a:t>Analysis</a:t>
              </a:r>
              <a:r>
                <a:rPr kumimoji="0" lang="en-US" sz="1200" b="1" i="0" u="none" strike="noStrike" kern="0" cap="none" spc="0" normalizeH="0" noProof="0" dirty="0" smtClean="0">
                  <a:ln>
                    <a:noFill/>
                  </a:ln>
                  <a:solidFill>
                    <a:srgbClr val="5F497A"/>
                  </a:solidFill>
                  <a:effectLst/>
                  <a:uLnTx/>
                  <a:uFillTx/>
                  <a:latin typeface="Arial" panose="020B0604020202020204" pitchFamily="34" charset="0"/>
                  <a:ea typeface="Times New Roman" panose="02020603050405020304" pitchFamily="18" charset="0"/>
                  <a:cs typeface="Times New Roman" panose="02020603050405020304" pitchFamily="18" charset="0"/>
                </a:rPr>
                <a:t> Phase</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86" name="Text Box 45"/>
            <p:cNvSpPr txBox="1"/>
            <p:nvPr/>
          </p:nvSpPr>
          <p:spPr>
            <a:xfrm>
              <a:off x="11113854" y="3375756"/>
              <a:ext cx="1129835" cy="42917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CDC Clean IP for 1st </a:t>
              </a:r>
              <a:r>
                <a:rPr kumimoji="0" lang="en-US" sz="1200" b="0" i="0" u="none" strike="noStrike" kern="0" cap="none" spc="0" normalizeH="0" baseline="0" noProof="0" dirty="0" err="1"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Cfg</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grpSp>
      <p:cxnSp>
        <p:nvCxnSpPr>
          <p:cNvPr id="87" name="Straight Connector 86"/>
          <p:cNvCxnSpPr/>
          <p:nvPr/>
        </p:nvCxnSpPr>
        <p:spPr>
          <a:xfrm>
            <a:off x="1177116" y="14073549"/>
            <a:ext cx="5926604" cy="0"/>
          </a:xfrm>
          <a:prstGeom prst="line">
            <a:avLst/>
          </a:prstGeom>
          <a:ln w="31750">
            <a:prstDash val="dash"/>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p:nvPr/>
        </p:nvCxnSpPr>
        <p:spPr>
          <a:xfrm flipH="1">
            <a:off x="7669505" y="11696789"/>
            <a:ext cx="13196" cy="1139206"/>
          </a:xfrm>
          <a:prstGeom prst="straightConnector1">
            <a:avLst/>
          </a:prstGeom>
          <a:ln w="38100">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7727379" y="17214472"/>
            <a:ext cx="13196" cy="924412"/>
          </a:xfrm>
          <a:prstGeom prst="straightConnector1">
            <a:avLst/>
          </a:prstGeom>
          <a:ln w="38100">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92" name="Text Box 147"/>
          <p:cNvSpPr txBox="1"/>
          <p:nvPr/>
        </p:nvSpPr>
        <p:spPr>
          <a:xfrm>
            <a:off x="7839420" y="11607927"/>
            <a:ext cx="1948488" cy="98665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lang="en-US" sz="1600" b="1" kern="0"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Effort to clean 1</a:t>
            </a:r>
            <a:r>
              <a:rPr lang="en-US" sz="1600" b="1" kern="0" baseline="30000"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st</a:t>
            </a:r>
            <a:r>
              <a:rPr lang="en-US" sz="1600" b="1" kern="0"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 Configuration</a:t>
            </a:r>
            <a:endParaRPr kumimoji="0" lang="en-US" sz="1600" b="0" i="0" u="none" strike="noStrike" kern="0" cap="none" spc="0" normalizeH="0" baseline="0" noProof="0" dirty="0">
              <a:ln>
                <a:noFill/>
              </a:ln>
              <a:solidFill>
                <a:srgbClr val="C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93" name="Text Box 147"/>
          <p:cNvSpPr txBox="1"/>
          <p:nvPr/>
        </p:nvSpPr>
        <p:spPr>
          <a:xfrm>
            <a:off x="7964797" y="17273685"/>
            <a:ext cx="1957420" cy="89624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lang="en-US" sz="1600" b="1" kern="0"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Effort to clean</a:t>
            </a:r>
          </a:p>
          <a:p>
            <a:pPr marL="0" marR="0" lvl="0" indent="0"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lang="en-US" sz="1600" b="1" kern="0" dirty="0" smtClean="0">
                <a:solidFill>
                  <a:srgbClr val="C00000"/>
                </a:solidFill>
                <a:latin typeface="Arial" panose="020B0604020202020204" pitchFamily="34" charset="0"/>
                <a:ea typeface="Times New Roman" panose="02020603050405020304" pitchFamily="18" charset="0"/>
                <a:cs typeface="Times New Roman" panose="02020603050405020304" pitchFamily="18" charset="0"/>
              </a:rPr>
              <a:t>Nth Configuration</a:t>
            </a:r>
            <a:endParaRPr kumimoji="0" lang="en-US" sz="1600" b="0" i="0" u="none" strike="noStrike" kern="0" cap="none" spc="0" normalizeH="0" baseline="0" noProof="0" dirty="0">
              <a:ln>
                <a:noFill/>
              </a:ln>
              <a:solidFill>
                <a:srgbClr val="C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94" name="Straight Arrow Connector 93"/>
          <p:cNvCxnSpPr>
            <a:endCxn id="97" idx="1"/>
          </p:cNvCxnSpPr>
          <p:nvPr/>
        </p:nvCxnSpPr>
        <p:spPr>
          <a:xfrm>
            <a:off x="9284116" y="12108131"/>
            <a:ext cx="1046711" cy="623129"/>
          </a:xfrm>
          <a:prstGeom prst="straightConnector1">
            <a:avLst/>
          </a:prstGeom>
          <a:ln w="317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8808662" y="14736778"/>
            <a:ext cx="1509801" cy="2336206"/>
          </a:xfrm>
          <a:prstGeom prst="straightConnector1">
            <a:avLst/>
          </a:prstGeom>
          <a:ln w="31750">
            <a:solidFill>
              <a:srgbClr val="C0000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96" name="Content Placeholder 2"/>
          <p:cNvSpPr txBox="1">
            <a:spLocks/>
          </p:cNvSpPr>
          <p:nvPr/>
        </p:nvSpPr>
        <p:spPr>
          <a:xfrm>
            <a:off x="9709385" y="16199361"/>
            <a:ext cx="4648588" cy="1509271"/>
          </a:xfrm>
          <a:prstGeom prst="rect">
            <a:avLst/>
          </a:prstGeom>
        </p:spPr>
        <p:txBody>
          <a:bodyPr vert="horz" lIns="91440" tIns="45720" rIns="91440" bIns="45720" rtlCol="0">
            <a:normAutofit fontScale="25000" lnSpcReduction="20000"/>
          </a:bodyPr>
          <a:lstStyle>
            <a:lvl1pPr marL="342900" indent="-342900" algn="l" defTabSz="914400" rtl="0" eaLnBrk="1" latinLnBrk="0" hangingPunct="1">
              <a:spcBef>
                <a:spcPts val="600"/>
              </a:spcBef>
              <a:buFont typeface="Arial" pitchFamily="34" charset="0"/>
              <a:buChar char="•"/>
              <a:defRPr sz="2400" kern="1200">
                <a:solidFill>
                  <a:schemeClr val="tx1"/>
                </a:solidFill>
                <a:latin typeface="+mn-lt"/>
                <a:ea typeface="+mn-ea"/>
                <a:cs typeface="+mn-cs"/>
              </a:defRPr>
            </a:lvl1pPr>
            <a:lvl2pPr marL="690563" indent="-344488" algn="l" defTabSz="914400" rtl="0" eaLnBrk="1" latinLnBrk="0" hangingPunct="1">
              <a:spcBef>
                <a:spcPts val="600"/>
              </a:spcBef>
              <a:buFont typeface="Arial" pitchFamily="34" charset="0"/>
              <a:buChar char="–"/>
              <a:defRPr sz="2000" kern="1200">
                <a:solidFill>
                  <a:schemeClr val="tx1"/>
                </a:solidFill>
                <a:latin typeface="+mn-lt"/>
                <a:ea typeface="+mn-ea"/>
                <a:cs typeface="+mn-cs"/>
              </a:defRPr>
            </a:lvl2pPr>
            <a:lvl3pPr marL="1027113" indent="-341313" algn="l" defTabSz="914400" rtl="0" eaLnBrk="1" latinLnBrk="0" hangingPunct="1">
              <a:spcBef>
                <a:spcPts val="600"/>
              </a:spcBef>
              <a:buFont typeface="Arial" pitchFamily="34" charset="0"/>
              <a:buChar char="•"/>
              <a:defRPr sz="1800" kern="1200">
                <a:solidFill>
                  <a:schemeClr val="tx1"/>
                </a:solidFill>
                <a:latin typeface="+mn-lt"/>
                <a:ea typeface="+mn-ea"/>
                <a:cs typeface="+mn-cs"/>
              </a:defRPr>
            </a:lvl3pPr>
            <a:lvl4pPr marL="1027112" indent="0" algn="l" defTabSz="914400" rtl="0" eaLnBrk="1" latinLnBrk="0" hangingPunct="1">
              <a:spcBef>
                <a:spcPct val="20000"/>
              </a:spcBef>
              <a:buFont typeface="Arial" pitchFamily="34" charset="0"/>
              <a:buNone/>
              <a:defRPr sz="1600" b="1" kern="1200" baseline="0">
                <a:solidFill>
                  <a:schemeClr val="tx1"/>
                </a:solidFill>
                <a:latin typeface="Courier New" pitchFamily="49" charset="0"/>
                <a:ea typeface="+mn-ea"/>
                <a:cs typeface="Courier New" pitchFamily="49" charset="0"/>
              </a:defRPr>
            </a:lvl4pPr>
            <a:lvl5pPr marL="1712913" indent="-341313" algn="l" defTabSz="914400" rtl="0" eaLnBrk="1" latinLnBrk="0" hangingPunct="1">
              <a:spcBef>
                <a:spcPct val="20000"/>
              </a:spcBef>
              <a:buFont typeface="Arial" pitchFamily="34" charset="0"/>
              <a:buChar char="–"/>
              <a:defRPr sz="1600" kern="1200" baseline="0">
                <a:solidFill>
                  <a:schemeClr val="tx1"/>
                </a:solidFill>
                <a:latin typeface="+mn-lt"/>
                <a:ea typeface="+mn-ea"/>
                <a:cs typeface="+mn-cs"/>
              </a:defRPr>
            </a:lvl5pPr>
            <a:lvl6pPr marL="1716088" indent="0" algn="l" defTabSz="914400" rtl="0" eaLnBrk="1" latinLnBrk="0" hangingPunct="1">
              <a:spcBef>
                <a:spcPct val="20000"/>
              </a:spcBef>
              <a:buFont typeface="Arial" pitchFamily="34" charset="0"/>
              <a:buNone/>
              <a:defRPr sz="16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2800" dirty="0"/>
              <a:t>For CfgN</a:t>
            </a:r>
          </a:p>
          <a:p>
            <a:pPr lvl="1">
              <a:buFont typeface="Arial" panose="020B0604020202020204" pitchFamily="34" charset="0"/>
              <a:buChar char="•"/>
            </a:pPr>
            <a:r>
              <a:rPr lang="en-US" sz="9600" dirty="0"/>
              <a:t>Designer creates setup for cfgN</a:t>
            </a:r>
          </a:p>
          <a:p>
            <a:pPr lvl="1">
              <a:buFont typeface="Arial" panose="020B0604020202020204" pitchFamily="34" charset="0"/>
              <a:buChar char="•"/>
            </a:pPr>
            <a:r>
              <a:rPr lang="en-US" sz="9600" dirty="0"/>
              <a:t>Analyzes reports for cfgN</a:t>
            </a:r>
          </a:p>
          <a:p>
            <a:pPr lvl="1">
              <a:buFont typeface="Arial" panose="020B0604020202020204" pitchFamily="34" charset="0"/>
              <a:buChar char="•"/>
            </a:pPr>
            <a:r>
              <a:rPr lang="en-US" sz="9600" dirty="0"/>
              <a:t>Gets Clean IP for cfgN</a:t>
            </a:r>
          </a:p>
          <a:p>
            <a:endParaRPr lang="en-US" sz="2700" dirty="0"/>
          </a:p>
          <a:p>
            <a:pPr lvl="1"/>
            <a:endParaRPr lang="en-US" sz="2700" dirty="0"/>
          </a:p>
        </p:txBody>
      </p:sp>
      <p:sp>
        <p:nvSpPr>
          <p:cNvPr id="97" name="Rectangle 96"/>
          <p:cNvSpPr/>
          <p:nvPr/>
        </p:nvSpPr>
        <p:spPr>
          <a:xfrm>
            <a:off x="10330827" y="12223697"/>
            <a:ext cx="2578312" cy="10151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800" dirty="0" smtClean="0"/>
              <a:t>Independent Effort applied on N.. configurations</a:t>
            </a:r>
            <a:endParaRPr lang="en-US" sz="1800" dirty="0"/>
          </a:p>
        </p:txBody>
      </p:sp>
      <p:sp>
        <p:nvSpPr>
          <p:cNvPr id="98" name="Rectangle 97"/>
          <p:cNvSpPr/>
          <p:nvPr/>
        </p:nvSpPr>
        <p:spPr>
          <a:xfrm>
            <a:off x="10434861" y="14215523"/>
            <a:ext cx="2578312" cy="1170313"/>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800" dirty="0" smtClean="0"/>
              <a:t>Multifold Increase in Analysis Time</a:t>
            </a:r>
            <a:endParaRPr lang="en-US" sz="1800" dirty="0"/>
          </a:p>
        </p:txBody>
      </p:sp>
      <p:sp>
        <p:nvSpPr>
          <p:cNvPr id="99" name="Down Arrow 98"/>
          <p:cNvSpPr/>
          <p:nvPr/>
        </p:nvSpPr>
        <p:spPr>
          <a:xfrm>
            <a:off x="11444519" y="13262625"/>
            <a:ext cx="298064" cy="7700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Text Box 147"/>
          <p:cNvSpPr txBox="1"/>
          <p:nvPr/>
        </p:nvSpPr>
        <p:spPr>
          <a:xfrm>
            <a:off x="11701190" y="13306675"/>
            <a:ext cx="960228" cy="18948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lang="en-US" sz="1200" b="1" kern="0"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Leads to</a:t>
            </a:r>
            <a:endParaRPr kumimoji="0" lang="en-US" sz="1100" b="0" i="0" u="none" strike="noStrike" kern="0" cap="none" spc="0" normalizeH="0" baseline="0" noProof="0" dirty="0">
              <a:ln>
                <a:noFill/>
              </a:ln>
              <a:solidFill>
                <a:schemeClr val="accent1">
                  <a:lumMod val="75000"/>
                </a:schemeClr>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01" name="Right Arrow 100"/>
          <p:cNvSpPr/>
          <p:nvPr/>
        </p:nvSpPr>
        <p:spPr>
          <a:xfrm>
            <a:off x="7487865" y="13278802"/>
            <a:ext cx="526151" cy="285628"/>
          </a:xfrm>
          <a:prstGeom prst="rightArrow">
            <a:avLst/>
          </a:prstGeom>
          <a:gradFill rotWithShape="1">
            <a:gsLst>
              <a:gs pos="0">
                <a:schemeClr val="accent3">
                  <a:lumMod val="50000"/>
                </a:schemeClr>
              </a:gs>
              <a:gs pos="80000">
                <a:srgbClr val="00B050"/>
              </a:gs>
              <a:gs pos="100000">
                <a:schemeClr val="accent3">
                  <a:lumMod val="50000"/>
                </a:schemeClr>
              </a:gs>
            </a:gsLst>
            <a:lin ang="16200000" scaled="0"/>
          </a:gradFill>
          <a:ln w="9525" cap="flat" cmpd="sng" algn="ctr">
            <a:no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grpSp>
        <p:nvGrpSpPr>
          <p:cNvPr id="102" name="Group 101"/>
          <p:cNvGrpSpPr/>
          <p:nvPr/>
        </p:nvGrpSpPr>
        <p:grpSpPr>
          <a:xfrm>
            <a:off x="1129888" y="14645105"/>
            <a:ext cx="9409878" cy="5116744"/>
            <a:chOff x="7343063" y="1000977"/>
            <a:chExt cx="5172825" cy="2812791"/>
          </a:xfrm>
        </p:grpSpPr>
        <p:sp>
          <p:nvSpPr>
            <p:cNvPr id="103" name="Flowchart: Alternate Process 102"/>
            <p:cNvSpPr/>
            <p:nvPr/>
          </p:nvSpPr>
          <p:spPr>
            <a:xfrm>
              <a:off x="7343063" y="1223229"/>
              <a:ext cx="3757328" cy="922370"/>
            </a:xfrm>
            <a:prstGeom prst="flowChartAlternateProcess">
              <a:avLst/>
            </a:prstGeom>
            <a:solidFill>
              <a:sysClr val="window" lastClr="FFFFFF"/>
            </a:solidFill>
            <a:ln w="19050" cap="flat" cmpd="sng" algn="ctr">
              <a:solidFill>
                <a:srgbClr val="C0504D"/>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04" name="Text Box 15"/>
            <p:cNvSpPr txBox="1"/>
            <p:nvPr/>
          </p:nvSpPr>
          <p:spPr>
            <a:xfrm>
              <a:off x="7397246" y="1298375"/>
              <a:ext cx="2428055" cy="19740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lang="en-US" sz="1200" kern="0" dirty="0" smtClean="0">
                  <a:solidFill>
                    <a:srgbClr val="000000"/>
                  </a:solidFill>
                  <a:latin typeface="Cambria" panose="02040503050406030204" pitchFamily="18" charset="0"/>
                  <a:ea typeface="Times New Roman" panose="02020603050405020304" pitchFamily="18" charset="0"/>
                  <a:cs typeface="Times New Roman" panose="02020603050405020304" pitchFamily="18" charset="0"/>
                </a:rPr>
                <a:t>Single</a:t>
              </a: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r>
                <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Parameter </a:t>
              </a:r>
              <a:endPar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Configuration</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05" name="Text Box 45"/>
            <p:cNvSpPr txBox="1"/>
            <p:nvPr/>
          </p:nvSpPr>
          <p:spPr>
            <a:xfrm>
              <a:off x="10047578" y="1349655"/>
              <a:ext cx="960574" cy="217744"/>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Constraints</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06" name="Flowchart: Alternate Process 105"/>
            <p:cNvSpPr/>
            <p:nvPr/>
          </p:nvSpPr>
          <p:spPr>
            <a:xfrm>
              <a:off x="7836064" y="3082869"/>
              <a:ext cx="2939991" cy="730899"/>
            </a:xfrm>
            <a:prstGeom prst="flowChartAlternateProcess">
              <a:avLst/>
            </a:prstGeom>
            <a:solidFill>
              <a:sysClr val="window" lastClr="FFFFFF"/>
            </a:solidFill>
            <a:ln w="19050" cap="flat" cmpd="sng" algn="ctr">
              <a:solidFill>
                <a:srgbClr val="8064A2"/>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07" name="Flowchart: Document 106"/>
            <p:cNvSpPr/>
            <p:nvPr/>
          </p:nvSpPr>
          <p:spPr>
            <a:xfrm>
              <a:off x="8938872" y="1579556"/>
              <a:ext cx="723884" cy="436826"/>
            </a:xfrm>
            <a:prstGeom prst="flowChartDocument">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RTL</a:t>
              </a:r>
            </a:p>
          </p:txBody>
        </p:sp>
        <p:sp>
          <p:nvSpPr>
            <p:cNvPr id="108" name="Flowchart: Document 107"/>
            <p:cNvSpPr/>
            <p:nvPr/>
          </p:nvSpPr>
          <p:spPr>
            <a:xfrm>
              <a:off x="7512902" y="1590060"/>
              <a:ext cx="1143775" cy="436826"/>
            </a:xfrm>
            <a:prstGeom prst="flowChartDocument">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p>
          </p:txBody>
        </p:sp>
        <p:sp>
          <p:nvSpPr>
            <p:cNvPr id="109" name="Text Box 13"/>
            <p:cNvSpPr txBox="1"/>
            <p:nvPr/>
          </p:nvSpPr>
          <p:spPr>
            <a:xfrm>
              <a:off x="7512902" y="1572376"/>
              <a:ext cx="1228336" cy="37504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smtClean="0">
                  <a:ln>
                    <a:noFill/>
                  </a:ln>
                  <a:solidFill>
                    <a:srgbClr val="FFFFFF"/>
                  </a:solidFill>
                  <a:effectLst/>
                  <a:uLnTx/>
                  <a:uFillTx/>
                  <a:latin typeface="Arial" panose="020B0604020202020204" pitchFamily="34" charset="0"/>
                  <a:ea typeface="Times New Roman" panose="02020603050405020304" pitchFamily="18" charset="0"/>
                  <a:cs typeface="Arial" panose="020B0604020202020204" pitchFamily="34" charset="0"/>
                </a:rPr>
                <a:t>cfgN_param.tcl</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110" name="Flowchart: Document 109"/>
            <p:cNvSpPr/>
            <p:nvPr/>
          </p:nvSpPr>
          <p:spPr>
            <a:xfrm>
              <a:off x="9857107" y="1579556"/>
              <a:ext cx="1151045" cy="436826"/>
            </a:xfrm>
            <a:prstGeom prst="flowChartDocument">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p>
          </p:txBody>
        </p:sp>
        <p:sp>
          <p:nvSpPr>
            <p:cNvPr id="111" name="Text Box 20"/>
            <p:cNvSpPr txBox="1"/>
            <p:nvPr/>
          </p:nvSpPr>
          <p:spPr>
            <a:xfrm>
              <a:off x="9857107" y="1590749"/>
              <a:ext cx="1243283" cy="32682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smtClean="0">
                  <a:ln>
                    <a:noFill/>
                  </a:ln>
                  <a:solidFill>
                    <a:srgbClr val="FFFFFF"/>
                  </a:solidFill>
                  <a:effectLst/>
                  <a:uLnTx/>
                  <a:uFillTx/>
                  <a:latin typeface="Arial" panose="020B0604020202020204" pitchFamily="34" charset="0"/>
                  <a:ea typeface="Times New Roman" panose="02020603050405020304" pitchFamily="18" charset="0"/>
                  <a:cs typeface="Arial" panose="020B0604020202020204" pitchFamily="34" charset="0"/>
                </a:rPr>
                <a:t>cfgN_cons.sgdc</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112" name="Flowchart: Document 111"/>
            <p:cNvSpPr/>
            <p:nvPr/>
          </p:nvSpPr>
          <p:spPr>
            <a:xfrm>
              <a:off x="8020495" y="3141543"/>
              <a:ext cx="1278499" cy="625236"/>
            </a:xfrm>
            <a:prstGeom prst="flowChartDocumen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Reports </a:t>
              </a:r>
              <a:r>
                <a:rPr kumimoji="0" lang="en-US" sz="1600" b="0" i="0" u="none" strike="noStrike" kern="0" cap="none" spc="0" normalizeH="0" baseline="0" noProof="0" dirty="0" smtClean="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on Various Violations</a:t>
              </a:r>
              <a:endPar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113" name="Flowchart: Document 112"/>
            <p:cNvSpPr/>
            <p:nvPr/>
          </p:nvSpPr>
          <p:spPr>
            <a:xfrm>
              <a:off x="9405223" y="3141543"/>
              <a:ext cx="1306870" cy="484320"/>
            </a:xfrm>
            <a:prstGeom prst="flowChartDocument">
              <a:avLst/>
            </a:prstGeom>
            <a:ln/>
          </p:spPr>
          <p:style>
            <a:lnRef idx="3">
              <a:schemeClr val="lt1"/>
            </a:lnRef>
            <a:fillRef idx="1">
              <a:schemeClr val="accent3"/>
            </a:fillRef>
            <a:effectRef idx="1">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smtClean="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Applying Waivers</a:t>
              </a:r>
              <a:endPar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endParaRPr>
            </a:p>
          </p:txBody>
        </p:sp>
        <p:sp>
          <p:nvSpPr>
            <p:cNvPr id="114" name="Flowchart: Magnetic Disk 113"/>
            <p:cNvSpPr/>
            <p:nvPr/>
          </p:nvSpPr>
          <p:spPr>
            <a:xfrm>
              <a:off x="8579074" y="2335637"/>
              <a:ext cx="1431126" cy="455547"/>
            </a:xfrm>
            <a:prstGeom prst="flowChartMagneticDisk">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Arial" panose="020B0604020202020204" pitchFamily="34" charset="0"/>
                  <a:ea typeface="Times New Roman" panose="02020603050405020304" pitchFamily="18" charset="0"/>
                  <a:cs typeface="Arial" panose="020B0604020202020204" pitchFamily="34" charset="0"/>
                </a:rPr>
                <a:t>SpyGlass</a:t>
              </a:r>
            </a:p>
          </p:txBody>
        </p:sp>
        <p:sp>
          <p:nvSpPr>
            <p:cNvPr id="115" name="Text Box 147"/>
            <p:cNvSpPr txBox="1"/>
            <p:nvPr/>
          </p:nvSpPr>
          <p:spPr>
            <a:xfrm>
              <a:off x="7343063" y="1000977"/>
              <a:ext cx="1566329" cy="23475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1" i="0" u="none" strike="noStrike" kern="0" cap="none" spc="0" normalizeH="0" baseline="0" noProof="0" dirty="0" smtClean="0">
                  <a:ln>
                    <a:noFill/>
                  </a:ln>
                  <a:solidFill>
                    <a:srgbClr val="C00000"/>
                  </a:solidFill>
                  <a:effectLst/>
                  <a:uLnTx/>
                  <a:uFillTx/>
                  <a:latin typeface="Arial" panose="020B0604020202020204" pitchFamily="34" charset="0"/>
                  <a:ea typeface="Times New Roman" panose="02020603050405020304" pitchFamily="18" charset="0"/>
                  <a:cs typeface="Times New Roman" panose="02020603050405020304" pitchFamily="18" charset="0"/>
                </a:rPr>
                <a:t>Setup</a:t>
              </a:r>
              <a:r>
                <a:rPr kumimoji="0" lang="en-US" sz="1200" b="1" i="0" u="none" strike="noStrike" kern="0" cap="none" spc="0" normalizeH="0" noProof="0" dirty="0" smtClean="0">
                  <a:ln>
                    <a:noFill/>
                  </a:ln>
                  <a:solidFill>
                    <a:srgbClr val="C00000"/>
                  </a:solidFill>
                  <a:effectLst/>
                  <a:uLnTx/>
                  <a:uFillTx/>
                  <a:latin typeface="Arial" panose="020B0604020202020204" pitchFamily="34" charset="0"/>
                  <a:ea typeface="Times New Roman" panose="02020603050405020304" pitchFamily="18" charset="0"/>
                  <a:cs typeface="Times New Roman" panose="02020603050405020304" pitchFamily="18" charset="0"/>
                </a:rPr>
                <a:t> Phase</a:t>
              </a:r>
              <a:endParaRPr kumimoji="0" lang="en-US" sz="1200" b="0" i="0" u="none" strike="noStrike" kern="0" cap="none" spc="0" normalizeH="0" baseline="0" noProof="0" dirty="0">
                <a:ln>
                  <a:noFill/>
                </a:ln>
                <a:solidFill>
                  <a:srgbClr val="C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16" name="Right Arrow 115"/>
            <p:cNvSpPr/>
            <p:nvPr/>
          </p:nvSpPr>
          <p:spPr>
            <a:xfrm rot="5400000">
              <a:off x="9218497" y="2840815"/>
              <a:ext cx="202856" cy="183695"/>
            </a:xfrm>
            <a:prstGeom prst="right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7" name="Right Arrow 116"/>
            <p:cNvSpPr/>
            <p:nvPr/>
          </p:nvSpPr>
          <p:spPr>
            <a:xfrm rot="5400000">
              <a:off x="9200299" y="2153180"/>
              <a:ext cx="202856" cy="183695"/>
            </a:xfrm>
            <a:prstGeom prst="right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18" name="Text Box 147"/>
            <p:cNvSpPr txBox="1"/>
            <p:nvPr/>
          </p:nvSpPr>
          <p:spPr>
            <a:xfrm>
              <a:off x="7388396" y="2818881"/>
              <a:ext cx="1352842" cy="24175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1" i="0" u="none" strike="noStrike" kern="0" cap="none" spc="0" normalizeH="0" baseline="0" noProof="0" dirty="0" smtClean="0">
                  <a:ln>
                    <a:noFill/>
                  </a:ln>
                  <a:solidFill>
                    <a:srgbClr val="5F497A"/>
                  </a:solidFill>
                  <a:effectLst/>
                  <a:uLnTx/>
                  <a:uFillTx/>
                  <a:latin typeface="Arial" panose="020B0604020202020204" pitchFamily="34" charset="0"/>
                  <a:ea typeface="Times New Roman" panose="02020603050405020304" pitchFamily="18" charset="0"/>
                  <a:cs typeface="Times New Roman" panose="02020603050405020304" pitchFamily="18" charset="0"/>
                </a:rPr>
                <a:t>Analysis</a:t>
              </a:r>
              <a:r>
                <a:rPr kumimoji="0" lang="en-US" sz="1200" b="1" i="0" u="none" strike="noStrike" kern="0" cap="none" spc="0" normalizeH="0" noProof="0" dirty="0" smtClean="0">
                  <a:ln>
                    <a:noFill/>
                  </a:ln>
                  <a:solidFill>
                    <a:srgbClr val="5F497A"/>
                  </a:solidFill>
                  <a:effectLst/>
                  <a:uLnTx/>
                  <a:uFillTx/>
                  <a:latin typeface="Arial" panose="020B0604020202020204" pitchFamily="34" charset="0"/>
                  <a:ea typeface="Times New Roman" panose="02020603050405020304" pitchFamily="18" charset="0"/>
                  <a:cs typeface="Times New Roman" panose="02020603050405020304" pitchFamily="18" charset="0"/>
                </a:rPr>
                <a:t> Phase</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19" name="Text Box 45"/>
            <p:cNvSpPr txBox="1"/>
            <p:nvPr/>
          </p:nvSpPr>
          <p:spPr>
            <a:xfrm>
              <a:off x="11386053" y="3278983"/>
              <a:ext cx="1129835" cy="429173"/>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CDC Clean IP for Nth </a:t>
              </a:r>
              <a:r>
                <a:rPr kumimoji="0" lang="en-US" sz="1200" b="0" i="0" u="none" strike="noStrike" kern="0" cap="none" spc="0" normalizeH="0" baseline="0" noProof="0" dirty="0" err="1"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Cfg</a:t>
              </a:r>
              <a:endParaRPr kumimoji="0" lang="en-US" sz="12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grpSp>
      <p:sp>
        <p:nvSpPr>
          <p:cNvPr id="120" name="Right Arrow 119"/>
          <p:cNvSpPr/>
          <p:nvPr/>
        </p:nvSpPr>
        <p:spPr>
          <a:xfrm>
            <a:off x="7568079" y="18775891"/>
            <a:ext cx="542683" cy="294603"/>
          </a:xfrm>
          <a:prstGeom prst="rightArrow">
            <a:avLst/>
          </a:prstGeom>
          <a:gradFill rotWithShape="1">
            <a:gsLst>
              <a:gs pos="0">
                <a:schemeClr val="accent3">
                  <a:lumMod val="50000"/>
                </a:schemeClr>
              </a:gs>
              <a:gs pos="80000">
                <a:srgbClr val="00B050"/>
              </a:gs>
              <a:gs pos="100000">
                <a:schemeClr val="accent3">
                  <a:lumMod val="50000"/>
                </a:schemeClr>
              </a:gs>
            </a:gsLst>
            <a:lin ang="16200000" scaled="0"/>
          </a:gradFill>
          <a:ln w="9525" cap="flat" cmpd="sng" algn="ctr">
            <a:no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22" name="TextBox 121"/>
          <p:cNvSpPr txBox="1"/>
          <p:nvPr/>
        </p:nvSpPr>
        <p:spPr>
          <a:xfrm>
            <a:off x="14630400" y="7562686"/>
            <a:ext cx="13716000" cy="822960"/>
          </a:xfrm>
          <a:prstGeom prst="rect">
            <a:avLst/>
          </a:prstGeom>
          <a:ln/>
        </p:spPr>
        <p:style>
          <a:lnRef idx="1">
            <a:schemeClr val="accent1"/>
          </a:lnRef>
          <a:fillRef idx="2">
            <a:schemeClr val="accent1"/>
          </a:fillRef>
          <a:effectRef idx="1">
            <a:schemeClr val="accent1"/>
          </a:effectRef>
          <a:fontRef idx="minor">
            <a:schemeClr val="dk1"/>
          </a:fontRef>
        </p:style>
        <p:txBody>
          <a:bodyPr wrap="square" rtlCol="0">
            <a:spAutoFit/>
          </a:bodyPr>
          <a:lstStyle/>
          <a:p>
            <a:pPr algn="ctr"/>
            <a:r>
              <a:rPr lang="en-US" sz="4800" b="1" dirty="0" smtClean="0"/>
              <a:t>New Proposed Flow</a:t>
            </a:r>
            <a:endParaRPr lang="en-IN" sz="4800" b="1" dirty="0"/>
          </a:p>
        </p:txBody>
      </p:sp>
      <p:sp>
        <p:nvSpPr>
          <p:cNvPr id="123" name="Rectangle 122"/>
          <p:cNvSpPr/>
          <p:nvPr/>
        </p:nvSpPr>
        <p:spPr>
          <a:xfrm>
            <a:off x="14634153" y="8568525"/>
            <a:ext cx="13715418" cy="1225296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grpSp>
        <p:nvGrpSpPr>
          <p:cNvPr id="124" name="Canvas 1"/>
          <p:cNvGrpSpPr/>
          <p:nvPr/>
        </p:nvGrpSpPr>
        <p:grpSpPr>
          <a:xfrm>
            <a:off x="20707064" y="9135971"/>
            <a:ext cx="7399772" cy="9193560"/>
            <a:chOff x="-457787" y="0"/>
            <a:chExt cx="5849573" cy="7267575"/>
          </a:xfrm>
        </p:grpSpPr>
        <p:sp>
          <p:nvSpPr>
            <p:cNvPr id="125" name="Rectangle 124"/>
            <p:cNvSpPr/>
            <p:nvPr/>
          </p:nvSpPr>
          <p:spPr>
            <a:xfrm>
              <a:off x="0" y="0"/>
              <a:ext cx="5391785" cy="7267575"/>
            </a:xfrm>
            <a:prstGeom prst="rect">
              <a:avLst/>
            </a:prstGeom>
          </p:spPr>
        </p:sp>
        <p:sp>
          <p:nvSpPr>
            <p:cNvPr id="126" name="Flowchart: Alternate Process 125"/>
            <p:cNvSpPr/>
            <p:nvPr/>
          </p:nvSpPr>
          <p:spPr>
            <a:xfrm>
              <a:off x="1401371" y="5375826"/>
              <a:ext cx="2250014" cy="647724"/>
            </a:xfrm>
            <a:prstGeom prst="flowChartAlternateProcess">
              <a:avLst/>
            </a:prstGeom>
            <a:solidFill>
              <a:sysClr val="window" lastClr="FFFFFF"/>
            </a:solidFill>
            <a:ln w="19050" cap="flat" cmpd="sng" algn="ctr">
              <a:solidFill>
                <a:srgbClr val="9BBB59"/>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27" name="Flowchart: Alternate Process 126"/>
            <p:cNvSpPr/>
            <p:nvPr/>
          </p:nvSpPr>
          <p:spPr>
            <a:xfrm>
              <a:off x="1391368" y="4190965"/>
              <a:ext cx="2250014" cy="819185"/>
            </a:xfrm>
            <a:prstGeom prst="flowChartAlternateProcess">
              <a:avLst/>
            </a:prstGeom>
            <a:solidFill>
              <a:sysClr val="window" lastClr="FFFFFF"/>
            </a:solidFill>
            <a:ln w="19050" cap="flat" cmpd="sng" algn="ctr">
              <a:solidFill>
                <a:srgbClr val="4F81BD"/>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28" name="Flowchart: Alternate Process 127"/>
            <p:cNvSpPr/>
            <p:nvPr/>
          </p:nvSpPr>
          <p:spPr>
            <a:xfrm>
              <a:off x="-457787" y="386771"/>
              <a:ext cx="5849573" cy="1343717"/>
            </a:xfrm>
            <a:prstGeom prst="flowChartAlternateProcess">
              <a:avLst/>
            </a:prstGeom>
            <a:solidFill>
              <a:sysClr val="window" lastClr="FFFFFF"/>
            </a:solidFill>
            <a:ln w="19050" cap="flat" cmpd="sng" algn="ctr">
              <a:solidFill>
                <a:srgbClr val="C0504D"/>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29" name="Text Box 15"/>
            <p:cNvSpPr txBox="1"/>
            <p:nvPr/>
          </p:nvSpPr>
          <p:spPr>
            <a:xfrm>
              <a:off x="-442441" y="405772"/>
              <a:ext cx="2973952" cy="24993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Multiple Parameter Configurations</a:t>
              </a:r>
            </a:p>
          </p:txBody>
        </p:sp>
        <p:sp>
          <p:nvSpPr>
            <p:cNvPr id="130" name="Text Box 45"/>
            <p:cNvSpPr txBox="1"/>
            <p:nvPr/>
          </p:nvSpPr>
          <p:spPr>
            <a:xfrm>
              <a:off x="3253392" y="391372"/>
              <a:ext cx="1873380" cy="26349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smtClean="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Multiple Constraints</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1" name="Flowchart: Alternate Process 130"/>
            <p:cNvSpPr/>
            <p:nvPr/>
          </p:nvSpPr>
          <p:spPr>
            <a:xfrm>
              <a:off x="518425" y="3135201"/>
              <a:ext cx="4092854" cy="697057"/>
            </a:xfrm>
            <a:prstGeom prst="flowChartAlternateProcess">
              <a:avLst/>
            </a:prstGeom>
            <a:solidFill>
              <a:sysClr val="window" lastClr="FFFFFF"/>
            </a:solidFill>
            <a:ln w="19050" cap="flat" cmpd="sng" algn="ctr">
              <a:solidFill>
                <a:srgbClr val="8064A2"/>
              </a:solidFill>
              <a:prstDash val="sysDash"/>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ea typeface="+mn-ea"/>
                <a:cs typeface="+mn-cs"/>
              </a:endParaRPr>
            </a:p>
          </p:txBody>
        </p:sp>
        <p:sp>
          <p:nvSpPr>
            <p:cNvPr id="132" name="Flowchart: Document 131"/>
            <p:cNvSpPr/>
            <p:nvPr/>
          </p:nvSpPr>
          <p:spPr>
            <a:xfrm>
              <a:off x="2086578" y="861884"/>
              <a:ext cx="848563" cy="512064"/>
            </a:xfrm>
            <a:prstGeom prst="flowChartDocument">
              <a:avLst/>
            </a:prstGeom>
            <a:solidFill>
              <a:srgbClr val="4F81BD"/>
            </a:solidFill>
            <a:ln w="25400" cap="flat" cmpd="sng" algn="ctr">
              <a:solidFill>
                <a:srgbClr val="4F81B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20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RTL</a:t>
              </a:r>
            </a:p>
          </p:txBody>
        </p:sp>
        <p:sp>
          <p:nvSpPr>
            <p:cNvPr id="133" name="Flowchart: Document 132"/>
            <p:cNvSpPr/>
            <p:nvPr/>
          </p:nvSpPr>
          <p:spPr>
            <a:xfrm>
              <a:off x="-77663" y="657621"/>
              <a:ext cx="1092989" cy="512064"/>
            </a:xfrm>
            <a:prstGeom prst="flowChartDocument">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4" name="Flowchart: Document 133"/>
            <p:cNvSpPr/>
            <p:nvPr/>
          </p:nvSpPr>
          <p:spPr>
            <a:xfrm>
              <a:off x="126529" y="846596"/>
              <a:ext cx="1063143" cy="512064"/>
            </a:xfrm>
            <a:prstGeom prst="flowChartDocument">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5" name="Text Box 5"/>
            <p:cNvSpPr txBox="1"/>
            <p:nvPr/>
          </p:nvSpPr>
          <p:spPr>
            <a:xfrm>
              <a:off x="65449" y="842937"/>
              <a:ext cx="1222311" cy="263349"/>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cfg2_param.tcl</a:t>
              </a:r>
              <a:endParaRPr kumimoji="0" lang="en-US" sz="14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6" name="Text Box 13"/>
            <p:cNvSpPr txBox="1"/>
            <p:nvPr/>
          </p:nvSpPr>
          <p:spPr>
            <a:xfrm>
              <a:off x="-100007" y="636893"/>
              <a:ext cx="1200231" cy="24993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cfg1_param.tcl</a:t>
              </a:r>
              <a:endParaRPr kumimoji="0" lang="en-US" sz="14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7" name="Flowchart: Document 136"/>
            <p:cNvSpPr/>
            <p:nvPr/>
          </p:nvSpPr>
          <p:spPr>
            <a:xfrm>
              <a:off x="3530021" y="669251"/>
              <a:ext cx="1101624" cy="512064"/>
            </a:xfrm>
            <a:prstGeom prst="flowChartDocument">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8" name="Flowchart: Document 137"/>
            <p:cNvSpPr/>
            <p:nvPr/>
          </p:nvSpPr>
          <p:spPr>
            <a:xfrm>
              <a:off x="3742845" y="858226"/>
              <a:ext cx="1063143" cy="512064"/>
            </a:xfrm>
            <a:prstGeom prst="flowChartDocument">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39" name="Text Box 19"/>
            <p:cNvSpPr txBox="1"/>
            <p:nvPr/>
          </p:nvSpPr>
          <p:spPr>
            <a:xfrm>
              <a:off x="3690241" y="878656"/>
              <a:ext cx="1196143" cy="28449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cfg2_cons.sgdc</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40" name="Text Box 20"/>
            <p:cNvSpPr txBox="1"/>
            <p:nvPr/>
          </p:nvSpPr>
          <p:spPr>
            <a:xfrm>
              <a:off x="3500357" y="680635"/>
              <a:ext cx="1239813" cy="26349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cfg1_cons.sgdc</a:t>
              </a:r>
              <a:endParaRPr kumimoji="0" lang="en-US" sz="14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41" name="Right Arrow 140"/>
            <p:cNvSpPr/>
            <p:nvPr/>
          </p:nvSpPr>
          <p:spPr>
            <a:xfrm rot="5400000">
              <a:off x="2379170" y="1818636"/>
              <a:ext cx="350688" cy="202092"/>
            </a:xfrm>
            <a:prstGeom prst="right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2" name="Down Arrow 141"/>
            <p:cNvSpPr/>
            <p:nvPr/>
          </p:nvSpPr>
          <p:spPr>
            <a:xfrm>
              <a:off x="2472519" y="2667000"/>
              <a:ext cx="185673" cy="449124"/>
            </a:xfrm>
            <a:prstGeom prst="downArrow">
              <a:avLst/>
            </a:prstGeom>
            <a:gradFill rotWithShape="1">
              <a:gsLst>
                <a:gs pos="0">
                  <a:srgbClr val="C0504D">
                    <a:shade val="51000"/>
                    <a:satMod val="130000"/>
                  </a:srgbClr>
                </a:gs>
                <a:gs pos="80000">
                  <a:srgbClr val="C0504D">
                    <a:shade val="93000"/>
                    <a:satMod val="130000"/>
                  </a:srgbClr>
                </a:gs>
                <a:gs pos="100000">
                  <a:srgbClr val="C0504D">
                    <a:shade val="94000"/>
                    <a:satMod val="135000"/>
                  </a:srgbClr>
                </a:gs>
              </a:gsLst>
              <a:lin ang="16200000" scaled="0"/>
            </a:gradFill>
            <a:ln w="9525" cap="flat" cmpd="sng" algn="ctr">
              <a:solidFill>
                <a:srgbClr val="C0504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3" name="Flowchart: Document 142"/>
            <p:cNvSpPr/>
            <p:nvPr/>
          </p:nvSpPr>
          <p:spPr>
            <a:xfrm>
              <a:off x="723247" y="3240969"/>
              <a:ext cx="969264" cy="466784"/>
            </a:xfrm>
            <a:prstGeom prst="flowChartDocumen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Reports cfg1</a:t>
              </a:r>
            </a:p>
          </p:txBody>
        </p:sp>
        <p:sp>
          <p:nvSpPr>
            <p:cNvPr id="144" name="Flowchart: Document 143"/>
            <p:cNvSpPr/>
            <p:nvPr/>
          </p:nvSpPr>
          <p:spPr>
            <a:xfrm>
              <a:off x="2064352" y="3247388"/>
              <a:ext cx="969264" cy="466784"/>
            </a:xfrm>
            <a:prstGeom prst="flowChartDocumen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Reports cfg2</a:t>
              </a:r>
            </a:p>
          </p:txBody>
        </p:sp>
        <p:sp>
          <p:nvSpPr>
            <p:cNvPr id="145" name="Flowchart: Document 144"/>
            <p:cNvSpPr/>
            <p:nvPr/>
          </p:nvSpPr>
          <p:spPr>
            <a:xfrm>
              <a:off x="3432309" y="3255363"/>
              <a:ext cx="969264" cy="466784"/>
            </a:xfrm>
            <a:prstGeom prst="flowChartDocument">
              <a:avLst/>
            </a:prstGeom>
            <a:solidFill>
              <a:srgbClr val="8064A2"/>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Reports cfgN</a:t>
              </a:r>
            </a:p>
          </p:txBody>
        </p:sp>
        <p:sp>
          <p:nvSpPr>
            <p:cNvPr id="146" name="Flowchart: Magnetic Disk 145"/>
            <p:cNvSpPr/>
            <p:nvPr/>
          </p:nvSpPr>
          <p:spPr>
            <a:xfrm>
              <a:off x="1692510" y="4331323"/>
              <a:ext cx="1677619" cy="534009"/>
            </a:xfrm>
            <a:prstGeom prst="flowChartMagneticDisk">
              <a:avLst/>
            </a:prstGeom>
            <a:gradFill rotWithShape="1">
              <a:gsLst>
                <a:gs pos="0">
                  <a:srgbClr val="1F497D">
                    <a:tint val="80000"/>
                    <a:satMod val="300000"/>
                  </a:srgbClr>
                </a:gs>
                <a:gs pos="100000">
                  <a:srgbClr val="1F497D">
                    <a:shade val="30000"/>
                    <a:satMod val="200000"/>
                  </a:srgbClr>
                </a:gs>
              </a:gsLst>
              <a:path path="circle">
                <a:fillToRect l="50000" t="50000" r="50000" b="50000"/>
              </a:path>
            </a:gra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analyse_data</a:t>
              </a:r>
            </a:p>
          </p:txBody>
        </p:sp>
        <p:sp>
          <p:nvSpPr>
            <p:cNvPr id="147" name="Flowchart: Terminator 146"/>
            <p:cNvSpPr/>
            <p:nvPr/>
          </p:nvSpPr>
          <p:spPr>
            <a:xfrm>
              <a:off x="1869202" y="5464901"/>
              <a:ext cx="1419200" cy="409651"/>
            </a:xfrm>
            <a:prstGeom prst="flowChartTerminator">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Console_dump</a:t>
              </a:r>
            </a:p>
          </p:txBody>
        </p:sp>
        <p:sp>
          <p:nvSpPr>
            <p:cNvPr id="148" name="Down Arrow 147"/>
            <p:cNvSpPr/>
            <p:nvPr/>
          </p:nvSpPr>
          <p:spPr>
            <a:xfrm>
              <a:off x="2453469" y="3832257"/>
              <a:ext cx="185673" cy="356194"/>
            </a:xfrm>
            <a:prstGeom prst="downArrow">
              <a:avLst/>
            </a:prstGeom>
            <a:gradFill rotWithShape="1">
              <a:gsLst>
                <a:gs pos="0">
                  <a:srgbClr val="8064A2">
                    <a:shade val="51000"/>
                    <a:satMod val="130000"/>
                  </a:srgbClr>
                </a:gs>
                <a:gs pos="80000">
                  <a:srgbClr val="8064A2">
                    <a:shade val="93000"/>
                    <a:satMod val="130000"/>
                  </a:srgbClr>
                </a:gs>
                <a:gs pos="100000">
                  <a:srgbClr val="8064A2">
                    <a:shade val="94000"/>
                    <a:satMod val="135000"/>
                  </a:srgbClr>
                </a:gs>
              </a:gsLst>
              <a:lin ang="16200000" scaled="0"/>
            </a:gradFill>
            <a:ln w="9525" cap="flat" cmpd="sng" algn="ctr">
              <a:solidFill>
                <a:srgbClr val="8064A2">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49" name="Flowchart: Magnetic Disk 148"/>
            <p:cNvSpPr/>
            <p:nvPr/>
          </p:nvSpPr>
          <p:spPr>
            <a:xfrm>
              <a:off x="1721541" y="6379743"/>
              <a:ext cx="1677619" cy="534009"/>
            </a:xfrm>
            <a:prstGeom prst="flowChartMagneticDisk">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SpyGlass GUI</a:t>
              </a:r>
            </a:p>
          </p:txBody>
        </p:sp>
        <p:sp>
          <p:nvSpPr>
            <p:cNvPr id="150" name="Down Arrow 149"/>
            <p:cNvSpPr/>
            <p:nvPr/>
          </p:nvSpPr>
          <p:spPr>
            <a:xfrm>
              <a:off x="2482043" y="5010151"/>
              <a:ext cx="185673" cy="356194"/>
            </a:xfrm>
            <a:prstGeom prst="downArrow">
              <a:avLst/>
            </a:prstGeom>
            <a:gradFill rotWithShape="1">
              <a:gsLst>
                <a:gs pos="0">
                  <a:srgbClr val="4F81BD">
                    <a:shade val="51000"/>
                    <a:satMod val="130000"/>
                  </a:srgbClr>
                </a:gs>
                <a:gs pos="80000">
                  <a:srgbClr val="4F81BD">
                    <a:shade val="93000"/>
                    <a:satMod val="130000"/>
                  </a:srgbClr>
                </a:gs>
                <a:gs pos="100000">
                  <a:srgbClr val="4F81BD">
                    <a:shade val="94000"/>
                    <a:satMod val="135000"/>
                  </a:srgbClr>
                </a:gs>
              </a:gsLst>
              <a:lin ang="16200000" scaled="0"/>
            </a:gradFill>
            <a:ln w="9525" cap="flat" cmpd="sng" algn="ctr">
              <a:solidFill>
                <a:srgbClr val="4F81BD">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1" name="Down Arrow 150"/>
            <p:cNvSpPr/>
            <p:nvPr/>
          </p:nvSpPr>
          <p:spPr>
            <a:xfrm>
              <a:off x="2482043" y="6023550"/>
              <a:ext cx="185673" cy="356194"/>
            </a:xfrm>
            <a:prstGeom prst="downArrow">
              <a:avLst/>
            </a:prstGeom>
            <a:gradFill rotWithShape="1">
              <a:gsLst>
                <a:gs pos="0">
                  <a:srgbClr val="9BBB59">
                    <a:shade val="51000"/>
                    <a:satMod val="130000"/>
                  </a:srgbClr>
                </a:gs>
                <a:gs pos="80000">
                  <a:srgbClr val="9BBB59">
                    <a:shade val="93000"/>
                    <a:satMod val="130000"/>
                  </a:srgbClr>
                </a:gs>
                <a:gs pos="100000">
                  <a:srgbClr val="9BBB59">
                    <a:shade val="94000"/>
                    <a:satMod val="135000"/>
                  </a:srgbClr>
                </a:gs>
              </a:gsLst>
              <a:lin ang="16200000" scaled="0"/>
            </a:gradFill>
            <a:ln w="9525" cap="flat" cmpd="sng" algn="ctr">
              <a:solidFill>
                <a:srgbClr val="9BBB59">
                  <a:shade val="95000"/>
                  <a:satMod val="105000"/>
                </a:srgbClr>
              </a:solidFill>
              <a:prstDash val="solid"/>
            </a:ln>
            <a:effectLst>
              <a:outerShdw blurRad="40000" dist="23000" dir="5400000" rotWithShape="0">
                <a:srgbClr val="000000">
                  <a:alpha val="35000"/>
                </a:srgbClr>
              </a:outerShdw>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152" name="Flowchart: Magnetic Disk 151"/>
            <p:cNvSpPr/>
            <p:nvPr/>
          </p:nvSpPr>
          <p:spPr>
            <a:xfrm>
              <a:off x="1723620" y="2132992"/>
              <a:ext cx="1677619" cy="534009"/>
            </a:xfrm>
            <a:prstGeom prst="flowChartMagneticDisk">
              <a:avLst/>
            </a:prstGeom>
            <a:solidFill>
              <a:srgbClr val="C0504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rot="0" spcFirstLastPara="0" vert="horz" wrap="square" lIns="91440" tIns="0" rIns="9144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16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rPr>
                <a:t>SpyGlass</a:t>
              </a:r>
              <a:endParaRPr kumimoji="0" lang="en-US" sz="1100" b="0" i="0" u="none" strike="noStrike" kern="0" cap="none" spc="0" normalizeH="0" baseline="0" noProof="0" dirty="0">
                <a:ln>
                  <a:noFill/>
                </a:ln>
                <a:solidFill>
                  <a:schemeClr val="bg1"/>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3" name="Text Box 146"/>
            <p:cNvSpPr txBox="1"/>
            <p:nvPr/>
          </p:nvSpPr>
          <p:spPr>
            <a:xfrm>
              <a:off x="-426003" y="1760953"/>
              <a:ext cx="1272626" cy="24993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800" b="1" i="0" u="none" strike="noStrike" kern="0" cap="none" spc="0" normalizeH="0" baseline="0" noProof="0" dirty="0">
                  <a:ln>
                    <a:noFill/>
                  </a:ln>
                  <a:solidFill>
                    <a:srgbClr val="C00000"/>
                  </a:solidFill>
                  <a:effectLst/>
                  <a:uLnTx/>
                  <a:uFillTx/>
                  <a:latin typeface="Arial" panose="020B0604020202020204" pitchFamily="34" charset="0"/>
                  <a:ea typeface="Times New Roman" panose="02020603050405020304" pitchFamily="18" charset="0"/>
                  <a:cs typeface="Times New Roman" panose="02020603050405020304" pitchFamily="18" charset="0"/>
                </a:rPr>
                <a:t>Setup Phase</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4" name="Text Box 147"/>
            <p:cNvSpPr txBox="1"/>
            <p:nvPr/>
          </p:nvSpPr>
          <p:spPr>
            <a:xfrm>
              <a:off x="388940" y="2704942"/>
              <a:ext cx="1272626" cy="249937"/>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200" b="1" i="0" u="none" strike="noStrike" kern="0" cap="none" spc="0" normalizeH="0" baseline="0" noProof="0" dirty="0">
                  <a:ln>
                    <a:noFill/>
                  </a:ln>
                  <a:solidFill>
                    <a:srgbClr val="5F497A"/>
                  </a:solidFill>
                  <a:effectLst/>
                  <a:uLnTx/>
                  <a:uFillTx/>
                  <a:latin typeface="Arial" panose="020B0604020202020204" pitchFamily="34" charset="0"/>
                  <a:ea typeface="Times New Roman" panose="02020603050405020304" pitchFamily="18" charset="0"/>
                  <a:cs typeface="Times New Roman" panose="02020603050405020304" pitchFamily="18" charset="0"/>
                </a:rPr>
                <a:t>Import Phase</a:t>
              </a:r>
              <a:endParaRPr kumimoji="0" lang="en-US" sz="11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5" name="Text Box 148"/>
            <p:cNvSpPr txBox="1"/>
            <p:nvPr/>
          </p:nvSpPr>
          <p:spPr>
            <a:xfrm>
              <a:off x="149168" y="4704420"/>
              <a:ext cx="1272626" cy="810436"/>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r"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800" b="1" i="0" u="none" strike="noStrike" kern="0" cap="none" spc="0" normalizeH="0" baseline="0" noProof="0" dirty="0">
                  <a:ln>
                    <a:noFill/>
                  </a:ln>
                  <a:solidFill>
                    <a:srgbClr val="365F91"/>
                  </a:solidFill>
                  <a:effectLst/>
                  <a:uLnTx/>
                  <a:uFillTx/>
                  <a:latin typeface="Arial" panose="020B0604020202020204" pitchFamily="34" charset="0"/>
                  <a:ea typeface="Times New Roman" panose="02020603050405020304" pitchFamily="18" charset="0"/>
                  <a:cs typeface="Times New Roman" panose="02020603050405020304" pitchFamily="18" charset="0"/>
                </a:rPr>
                <a:t>Differential </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a:p>
              <a:pPr marL="0" marR="0" lvl="0" indent="0" algn="r"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800" b="1" i="0" u="none" strike="noStrike" kern="0" cap="none" spc="0" normalizeH="0" baseline="0" noProof="0" dirty="0">
                  <a:ln>
                    <a:noFill/>
                  </a:ln>
                  <a:solidFill>
                    <a:srgbClr val="365F91"/>
                  </a:solidFill>
                  <a:effectLst/>
                  <a:uLnTx/>
                  <a:uFillTx/>
                  <a:latin typeface="Arial" panose="020B0604020202020204" pitchFamily="34" charset="0"/>
                  <a:ea typeface="Times New Roman" panose="02020603050405020304" pitchFamily="18" charset="0"/>
                  <a:cs typeface="Times New Roman" panose="02020603050405020304" pitchFamily="18" charset="0"/>
                </a:rPr>
                <a:t>Analysis Phase</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6" name="Text Box 149"/>
            <p:cNvSpPr txBox="1"/>
            <p:nvPr/>
          </p:nvSpPr>
          <p:spPr>
            <a:xfrm>
              <a:off x="862060" y="6348119"/>
              <a:ext cx="1272626" cy="339132"/>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l"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kumimoji="0" lang="en-US" sz="1800" b="1" i="0" u="none" strike="noStrike" kern="0" cap="none" spc="0" normalizeH="0" baseline="0" noProof="0" dirty="0">
                  <a:ln>
                    <a:noFill/>
                  </a:ln>
                  <a:solidFill>
                    <a:srgbClr val="00B050"/>
                  </a:solidFill>
                  <a:effectLst/>
                  <a:uLnTx/>
                  <a:uFillTx/>
                  <a:latin typeface="Arial" panose="020B0604020202020204" pitchFamily="34" charset="0"/>
                  <a:ea typeface="Times New Roman" panose="02020603050405020304" pitchFamily="18" charset="0"/>
                  <a:cs typeface="Times New Roman" panose="02020603050405020304" pitchFamily="18" charset="0"/>
                </a:rPr>
                <a:t>Export Phase</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7" name="Flowchart: Document 156"/>
            <p:cNvSpPr/>
            <p:nvPr/>
          </p:nvSpPr>
          <p:spPr>
            <a:xfrm>
              <a:off x="291985" y="1074463"/>
              <a:ext cx="1063143" cy="512064"/>
            </a:xfrm>
            <a:prstGeom prst="flowChartDocument">
              <a:avLst/>
            </a:prstGeom>
            <a:solidFill>
              <a:srgbClr val="C0504D"/>
            </a:solidFill>
            <a:ln w="25400" cap="flat" cmpd="sng" algn="ctr">
              <a:solidFill>
                <a:srgbClr val="C0504D">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8" name="Text Box 5"/>
            <p:cNvSpPr txBox="1"/>
            <p:nvPr/>
          </p:nvSpPr>
          <p:spPr>
            <a:xfrm>
              <a:off x="223503" y="1070803"/>
              <a:ext cx="1229716" cy="263349"/>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smtClean="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cfgN_param.tcl</a:t>
              </a:r>
              <a:endParaRPr kumimoji="0" lang="en-US" sz="14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59" name="Flowchart: Document 158"/>
            <p:cNvSpPr/>
            <p:nvPr/>
          </p:nvSpPr>
          <p:spPr>
            <a:xfrm>
              <a:off x="3921495" y="1072211"/>
              <a:ext cx="1113103" cy="512064"/>
            </a:xfrm>
            <a:prstGeom prst="flowChartDocument">
              <a:avLst/>
            </a:prstGeom>
            <a:solidFill>
              <a:srgbClr val="F79646"/>
            </a:solidFill>
            <a:ln w="25400" cap="flat" cmpd="sng" algn="ctr">
              <a:solidFill>
                <a:srgbClr val="F79646">
                  <a:shade val="50000"/>
                </a:srgbClr>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ts val="1100"/>
                </a:lnSpc>
                <a:spcBef>
                  <a:spcPts val="600"/>
                </a:spcBef>
                <a:spcAft>
                  <a:spcPts val="0"/>
                </a:spcAft>
                <a:buClrTx/>
                <a:buSzTx/>
                <a:buFontTx/>
                <a:buNone/>
                <a:tabLst>
                  <a:tab pos="1524000" algn="ctr"/>
                  <a:tab pos="3048000" algn="r"/>
                  <a:tab pos="3124200" algn="ctr"/>
                  <a:tab pos="6248400" algn="r"/>
                </a:tabLst>
                <a:defRPr/>
              </a:pPr>
              <a:r>
                <a:rPr kumimoji="0" lang="en-US" sz="9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rPr>
                <a:t> </a:t>
              </a:r>
              <a:endParaRPr kumimoji="0" lang="en-US" sz="1100" b="0" i="0" u="none" strike="noStrike" kern="0" cap="none" spc="0" normalizeH="0" baseline="0" noProof="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60" name="Text Box 19"/>
            <p:cNvSpPr txBox="1"/>
            <p:nvPr/>
          </p:nvSpPr>
          <p:spPr>
            <a:xfrm>
              <a:off x="3889059" y="1122896"/>
              <a:ext cx="1237713" cy="284498"/>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algn="just" defTabSz="914400" eaLnBrk="1" fontAlgn="auto" latinLnBrk="0" hangingPunct="1">
                <a:lnSpc>
                  <a:spcPts val="1100"/>
                </a:lnSpc>
                <a:spcBef>
                  <a:spcPts val="0"/>
                </a:spcBef>
                <a:spcAft>
                  <a:spcPts val="0"/>
                </a:spcAft>
                <a:buClrTx/>
                <a:buSzTx/>
                <a:buFontTx/>
                <a:buNone/>
                <a:tabLst>
                  <a:tab pos="1524000" algn="ctr"/>
                  <a:tab pos="3048000" algn="r"/>
                  <a:tab pos="3124200" algn="ctr"/>
                  <a:tab pos="6248400" algn="r"/>
                </a:tabLst>
                <a:defRPr/>
              </a:pPr>
              <a:r>
                <a:rPr kumimoji="0" lang="en-US" sz="1400" b="0" i="0" u="none" strike="noStrike" kern="0" cap="none" spc="0" normalizeH="0" baseline="0" noProof="0" dirty="0" smtClean="0">
                  <a:ln>
                    <a:noFill/>
                  </a:ln>
                  <a:solidFill>
                    <a:srgbClr val="FFFFFF"/>
                  </a:solidFill>
                  <a:effectLst/>
                  <a:uLnTx/>
                  <a:uFillTx/>
                  <a:latin typeface="Cambria" panose="02040503050406030204" pitchFamily="18" charset="0"/>
                  <a:ea typeface="Times New Roman" panose="02020603050405020304" pitchFamily="18" charset="0"/>
                  <a:cs typeface="Times New Roman" panose="02020603050405020304" pitchFamily="18" charset="0"/>
                </a:rPr>
                <a:t>cfgN_cons.sgdc</a:t>
              </a:r>
              <a:endParaRPr kumimoji="0" lang="en-US" sz="1600" b="0" i="0" u="none" strike="noStrike" kern="0" cap="none" spc="0" normalizeH="0" baseline="0" noProof="0" dirty="0">
                <a:ln>
                  <a:noFill/>
                </a:ln>
                <a:solidFill>
                  <a:srgbClr val="000000"/>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grpSp>
      <p:sp>
        <p:nvSpPr>
          <p:cNvPr id="161" name="Content Placeholder 2"/>
          <p:cNvSpPr txBox="1">
            <a:spLocks/>
          </p:cNvSpPr>
          <p:nvPr/>
        </p:nvSpPr>
        <p:spPr>
          <a:xfrm>
            <a:off x="15710349" y="11933045"/>
            <a:ext cx="5840385" cy="1915453"/>
          </a:xfrm>
          <a:prstGeom prst="rect">
            <a:avLst/>
          </a:prstGeom>
          <a:ln>
            <a:prstDash val="sysDot"/>
          </a:ln>
        </p:spPr>
        <p:style>
          <a:lnRef idx="2">
            <a:schemeClr val="accent4"/>
          </a:lnRef>
          <a:fillRef idx="1">
            <a:schemeClr val="lt1"/>
          </a:fillRef>
          <a:effectRef idx="0">
            <a:schemeClr val="accent4"/>
          </a:effectRef>
          <a:fontRef idx="minor">
            <a:schemeClr val="dk1"/>
          </a:fontRef>
        </p:style>
        <p:txBody>
          <a:bodyPr vert="horz" lIns="91440" tIns="45720" rIns="91440" bIns="45720" rtlCol="0">
            <a:noAutofit/>
          </a:bodyPr>
          <a:lstStyle>
            <a:lvl1pPr marL="342900" indent="-342900" algn="l" defTabSz="914400" rtl="0" eaLnBrk="1" latinLnBrk="0" hangingPunct="1">
              <a:spcBef>
                <a:spcPts val="600"/>
              </a:spcBef>
              <a:buFont typeface="Arial" pitchFamily="34" charset="0"/>
              <a:buChar char="•"/>
              <a:defRPr sz="2400" kern="1200">
                <a:solidFill>
                  <a:schemeClr val="tx1"/>
                </a:solidFill>
                <a:latin typeface="+mn-lt"/>
                <a:ea typeface="+mn-ea"/>
                <a:cs typeface="+mn-cs"/>
              </a:defRPr>
            </a:lvl1pPr>
            <a:lvl2pPr marL="690563" indent="-344488" algn="l" defTabSz="914400" rtl="0" eaLnBrk="1" latinLnBrk="0" hangingPunct="1">
              <a:spcBef>
                <a:spcPts val="600"/>
              </a:spcBef>
              <a:buFont typeface="Arial" pitchFamily="34" charset="0"/>
              <a:buChar char="–"/>
              <a:defRPr sz="2000" kern="1200">
                <a:solidFill>
                  <a:schemeClr val="tx1"/>
                </a:solidFill>
                <a:latin typeface="+mn-lt"/>
                <a:ea typeface="+mn-ea"/>
                <a:cs typeface="+mn-cs"/>
              </a:defRPr>
            </a:lvl2pPr>
            <a:lvl3pPr marL="1027113" indent="-341313" algn="l" defTabSz="914400" rtl="0" eaLnBrk="1" latinLnBrk="0" hangingPunct="1">
              <a:spcBef>
                <a:spcPts val="600"/>
              </a:spcBef>
              <a:buFont typeface="Arial" pitchFamily="34" charset="0"/>
              <a:buChar char="•"/>
              <a:defRPr sz="1800" kern="1200">
                <a:solidFill>
                  <a:schemeClr val="tx1"/>
                </a:solidFill>
                <a:latin typeface="+mn-lt"/>
                <a:ea typeface="+mn-ea"/>
                <a:cs typeface="+mn-cs"/>
              </a:defRPr>
            </a:lvl3pPr>
            <a:lvl4pPr marL="1027112" indent="0" algn="l" defTabSz="914400" rtl="0" eaLnBrk="1" latinLnBrk="0" hangingPunct="1">
              <a:spcBef>
                <a:spcPct val="20000"/>
              </a:spcBef>
              <a:buFont typeface="Arial" pitchFamily="34" charset="0"/>
              <a:buNone/>
              <a:defRPr sz="1600" b="1" kern="1200" baseline="0">
                <a:solidFill>
                  <a:schemeClr val="tx1"/>
                </a:solidFill>
                <a:latin typeface="Courier New" pitchFamily="49" charset="0"/>
                <a:ea typeface="+mn-ea"/>
                <a:cs typeface="Courier New" pitchFamily="49" charset="0"/>
              </a:defRPr>
            </a:lvl4pPr>
            <a:lvl5pPr marL="1712913" indent="-341313" algn="l" defTabSz="914400" rtl="0" eaLnBrk="1" latinLnBrk="0" hangingPunct="1">
              <a:spcBef>
                <a:spcPct val="20000"/>
              </a:spcBef>
              <a:buFont typeface="Arial" pitchFamily="34" charset="0"/>
              <a:buChar char="–"/>
              <a:defRPr sz="1600" kern="1200" baseline="0">
                <a:solidFill>
                  <a:schemeClr val="tx1"/>
                </a:solidFill>
                <a:latin typeface="+mn-lt"/>
                <a:ea typeface="+mn-ea"/>
                <a:cs typeface="+mn-cs"/>
              </a:defRPr>
            </a:lvl5pPr>
            <a:lvl6pPr marL="1716088" indent="0" algn="l" defTabSz="914400" rtl="0" eaLnBrk="1" latinLnBrk="0" hangingPunct="1">
              <a:spcBef>
                <a:spcPct val="20000"/>
              </a:spcBef>
              <a:buFont typeface="Arial" pitchFamily="34" charset="0"/>
              <a:buNone/>
              <a:defRPr sz="16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US" b="1" dirty="0">
                <a:solidFill>
                  <a:srgbClr val="C00000"/>
                </a:solidFill>
              </a:rPr>
              <a:t>Setup </a:t>
            </a:r>
            <a:r>
              <a:rPr lang="en-US" b="1" dirty="0" smtClean="0">
                <a:solidFill>
                  <a:srgbClr val="C00000"/>
                </a:solidFill>
              </a:rPr>
              <a:t>Phase</a:t>
            </a:r>
          </a:p>
          <a:p>
            <a:pPr marL="0" lvl="0" indent="0" algn="just">
              <a:buNone/>
            </a:pPr>
            <a:r>
              <a:rPr lang="en-US" dirty="0" smtClean="0"/>
              <a:t>Designer </a:t>
            </a:r>
            <a:r>
              <a:rPr lang="en-US" dirty="0"/>
              <a:t>provides </a:t>
            </a:r>
            <a:r>
              <a:rPr lang="en-US" dirty="0" smtClean="0"/>
              <a:t>parameters, </a:t>
            </a:r>
            <a:r>
              <a:rPr lang="en-US" dirty="0"/>
              <a:t>constraints and waivers (if any) for all requisite configurations and runs SpyGlass to write out various reports used in Import phase.</a:t>
            </a:r>
          </a:p>
          <a:p>
            <a:pPr algn="just"/>
            <a:endParaRPr lang="en-US" sz="1600" dirty="0"/>
          </a:p>
          <a:p>
            <a:pPr lvl="1"/>
            <a:endParaRPr lang="en-US" sz="1200" dirty="0" smtClean="0"/>
          </a:p>
          <a:p>
            <a:pPr lvl="1"/>
            <a:endParaRPr lang="en-US" sz="1200" dirty="0" smtClean="0"/>
          </a:p>
          <a:p>
            <a:endParaRPr lang="en-US" sz="1600" dirty="0" smtClean="0"/>
          </a:p>
          <a:p>
            <a:pPr lvl="1"/>
            <a:endParaRPr lang="en-US" sz="1200" dirty="0"/>
          </a:p>
        </p:txBody>
      </p:sp>
      <p:sp>
        <p:nvSpPr>
          <p:cNvPr id="162" name="Content Placeholder 2"/>
          <p:cNvSpPr txBox="1">
            <a:spLocks/>
          </p:cNvSpPr>
          <p:nvPr/>
        </p:nvSpPr>
        <p:spPr>
          <a:xfrm>
            <a:off x="15735265" y="14215549"/>
            <a:ext cx="5840385" cy="1665479"/>
          </a:xfrm>
          <a:prstGeom prst="rect">
            <a:avLst/>
          </a:prstGeom>
          <a:ln>
            <a:solidFill>
              <a:schemeClr val="accent1">
                <a:lumMod val="60000"/>
                <a:lumOff val="40000"/>
              </a:schemeClr>
            </a:solidFill>
            <a:prstDash val="sysDot"/>
          </a:ln>
        </p:spPr>
        <p:style>
          <a:lnRef idx="2">
            <a:schemeClr val="accent1"/>
          </a:lnRef>
          <a:fillRef idx="1">
            <a:schemeClr val="lt1"/>
          </a:fillRef>
          <a:effectRef idx="0">
            <a:schemeClr val="accent1"/>
          </a:effectRef>
          <a:fontRef idx="minor">
            <a:schemeClr val="dk1"/>
          </a:fontRef>
        </p:style>
        <p:txBody>
          <a:bodyPr vert="horz" lIns="91440" tIns="45720" rIns="91440" bIns="45720" rtlCol="0">
            <a:noAutofit/>
          </a:bodyPr>
          <a:lstStyle>
            <a:lvl1pPr marL="342900" indent="-342900" algn="l" defTabSz="914400" rtl="0" eaLnBrk="1" latinLnBrk="0" hangingPunct="1">
              <a:spcBef>
                <a:spcPts val="600"/>
              </a:spcBef>
              <a:buFont typeface="Arial" pitchFamily="34" charset="0"/>
              <a:buChar char="•"/>
              <a:defRPr sz="2400" kern="1200">
                <a:solidFill>
                  <a:schemeClr val="tx1"/>
                </a:solidFill>
                <a:latin typeface="+mn-lt"/>
                <a:ea typeface="+mn-ea"/>
                <a:cs typeface="+mn-cs"/>
              </a:defRPr>
            </a:lvl1pPr>
            <a:lvl2pPr marL="690563" indent="-344488" algn="l" defTabSz="914400" rtl="0" eaLnBrk="1" latinLnBrk="0" hangingPunct="1">
              <a:spcBef>
                <a:spcPts val="600"/>
              </a:spcBef>
              <a:buFont typeface="Arial" pitchFamily="34" charset="0"/>
              <a:buChar char="–"/>
              <a:defRPr sz="2000" kern="1200">
                <a:solidFill>
                  <a:schemeClr val="tx1"/>
                </a:solidFill>
                <a:latin typeface="+mn-lt"/>
                <a:ea typeface="+mn-ea"/>
                <a:cs typeface="+mn-cs"/>
              </a:defRPr>
            </a:lvl2pPr>
            <a:lvl3pPr marL="1027113" indent="-341313" algn="l" defTabSz="914400" rtl="0" eaLnBrk="1" latinLnBrk="0" hangingPunct="1">
              <a:spcBef>
                <a:spcPts val="600"/>
              </a:spcBef>
              <a:buFont typeface="Arial" pitchFamily="34" charset="0"/>
              <a:buChar char="•"/>
              <a:defRPr sz="1800" kern="1200">
                <a:solidFill>
                  <a:schemeClr val="tx1"/>
                </a:solidFill>
                <a:latin typeface="+mn-lt"/>
                <a:ea typeface="+mn-ea"/>
                <a:cs typeface="+mn-cs"/>
              </a:defRPr>
            </a:lvl3pPr>
            <a:lvl4pPr marL="1027112" indent="0" algn="l" defTabSz="914400" rtl="0" eaLnBrk="1" latinLnBrk="0" hangingPunct="1">
              <a:spcBef>
                <a:spcPct val="20000"/>
              </a:spcBef>
              <a:buFont typeface="Arial" pitchFamily="34" charset="0"/>
              <a:buNone/>
              <a:defRPr sz="1600" b="1" kern="1200" baseline="0">
                <a:solidFill>
                  <a:schemeClr val="tx1"/>
                </a:solidFill>
                <a:latin typeface="Courier New" pitchFamily="49" charset="0"/>
                <a:ea typeface="+mn-ea"/>
                <a:cs typeface="Courier New" pitchFamily="49" charset="0"/>
              </a:defRPr>
            </a:lvl4pPr>
            <a:lvl5pPr marL="1712913" indent="-341313" algn="l" defTabSz="914400" rtl="0" eaLnBrk="1" latinLnBrk="0" hangingPunct="1">
              <a:spcBef>
                <a:spcPct val="20000"/>
              </a:spcBef>
              <a:buFont typeface="Arial" pitchFamily="34" charset="0"/>
              <a:buChar char="–"/>
              <a:defRPr sz="1600" kern="1200" baseline="0">
                <a:solidFill>
                  <a:schemeClr val="tx1"/>
                </a:solidFill>
                <a:latin typeface="+mn-lt"/>
                <a:ea typeface="+mn-ea"/>
                <a:cs typeface="+mn-cs"/>
              </a:defRPr>
            </a:lvl5pPr>
            <a:lvl6pPr marL="1716088" indent="0" algn="l" defTabSz="914400" rtl="0" eaLnBrk="1" latinLnBrk="0" hangingPunct="1">
              <a:spcBef>
                <a:spcPct val="20000"/>
              </a:spcBef>
              <a:buFont typeface="Arial" pitchFamily="34" charset="0"/>
              <a:buNone/>
              <a:defRPr sz="16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n-US" b="1" dirty="0">
                <a:solidFill>
                  <a:srgbClr val="7030A0"/>
                </a:solidFill>
              </a:rPr>
              <a:t>Import </a:t>
            </a:r>
            <a:r>
              <a:rPr lang="en-US" b="1" dirty="0" smtClean="0">
                <a:solidFill>
                  <a:srgbClr val="7030A0"/>
                </a:solidFill>
              </a:rPr>
              <a:t>Phase</a:t>
            </a:r>
            <a:endParaRPr lang="en-US" b="1" dirty="0" smtClean="0"/>
          </a:p>
          <a:p>
            <a:pPr marL="0" lvl="0" indent="0" algn="just">
              <a:buNone/>
            </a:pPr>
            <a:r>
              <a:rPr lang="en-US" dirty="0" smtClean="0"/>
              <a:t>In </a:t>
            </a:r>
            <a:r>
              <a:rPr lang="en-US" dirty="0"/>
              <a:t>this phase, proposed solution parses through the violation reports and the user applied waiver files.</a:t>
            </a:r>
          </a:p>
          <a:p>
            <a:pPr algn="just"/>
            <a:endParaRPr lang="en-US" dirty="0"/>
          </a:p>
          <a:p>
            <a:pPr lvl="1"/>
            <a:endParaRPr lang="en-US" dirty="0" smtClean="0"/>
          </a:p>
          <a:p>
            <a:pPr lvl="1"/>
            <a:endParaRPr lang="en-US" dirty="0" smtClean="0"/>
          </a:p>
          <a:p>
            <a:endParaRPr lang="en-US" dirty="0" smtClean="0"/>
          </a:p>
          <a:p>
            <a:pPr lvl="1"/>
            <a:endParaRPr lang="en-US" dirty="0"/>
          </a:p>
        </p:txBody>
      </p:sp>
      <p:sp>
        <p:nvSpPr>
          <p:cNvPr id="163" name="Content Placeholder 2"/>
          <p:cNvSpPr txBox="1">
            <a:spLocks/>
          </p:cNvSpPr>
          <p:nvPr/>
        </p:nvSpPr>
        <p:spPr>
          <a:xfrm>
            <a:off x="15733807" y="16261609"/>
            <a:ext cx="5840385" cy="1490047"/>
          </a:xfrm>
          <a:prstGeom prst="rect">
            <a:avLst/>
          </a:prstGeom>
          <a:ln>
            <a:prstDash val="sysDot"/>
          </a:ln>
        </p:spPr>
        <p:style>
          <a:lnRef idx="2">
            <a:schemeClr val="accent6"/>
          </a:lnRef>
          <a:fillRef idx="1">
            <a:schemeClr val="lt1"/>
          </a:fillRef>
          <a:effectRef idx="0">
            <a:schemeClr val="accent6"/>
          </a:effectRef>
          <a:fontRef idx="minor">
            <a:schemeClr val="dk1"/>
          </a:fontRef>
        </p:style>
        <p:txBody>
          <a:bodyPr vert="horz" lIns="91440" tIns="45720" rIns="91440" bIns="45720" rtlCol="0">
            <a:normAutofit lnSpcReduction="10000"/>
          </a:bodyPr>
          <a:lstStyle>
            <a:lvl1pPr marL="342900" indent="-342900" algn="l" defTabSz="914400" rtl="0" eaLnBrk="1" latinLnBrk="0" hangingPunct="1">
              <a:spcBef>
                <a:spcPts val="600"/>
              </a:spcBef>
              <a:buFont typeface="Arial" pitchFamily="34" charset="0"/>
              <a:buChar char="•"/>
              <a:defRPr sz="2400" kern="1200">
                <a:solidFill>
                  <a:schemeClr val="tx1"/>
                </a:solidFill>
                <a:latin typeface="+mn-lt"/>
                <a:ea typeface="+mn-ea"/>
                <a:cs typeface="+mn-cs"/>
              </a:defRPr>
            </a:lvl1pPr>
            <a:lvl2pPr marL="690563" indent="-344488" algn="l" defTabSz="914400" rtl="0" eaLnBrk="1" latinLnBrk="0" hangingPunct="1">
              <a:spcBef>
                <a:spcPts val="600"/>
              </a:spcBef>
              <a:buFont typeface="Arial" pitchFamily="34" charset="0"/>
              <a:buChar char="–"/>
              <a:defRPr sz="2000" kern="1200">
                <a:solidFill>
                  <a:schemeClr val="tx1"/>
                </a:solidFill>
                <a:latin typeface="+mn-lt"/>
                <a:ea typeface="+mn-ea"/>
                <a:cs typeface="+mn-cs"/>
              </a:defRPr>
            </a:lvl2pPr>
            <a:lvl3pPr marL="1027113" indent="-341313" algn="l" defTabSz="914400" rtl="0" eaLnBrk="1" latinLnBrk="0" hangingPunct="1">
              <a:spcBef>
                <a:spcPts val="600"/>
              </a:spcBef>
              <a:buFont typeface="Arial" pitchFamily="34" charset="0"/>
              <a:buChar char="•"/>
              <a:defRPr sz="1800" kern="1200">
                <a:solidFill>
                  <a:schemeClr val="tx1"/>
                </a:solidFill>
                <a:latin typeface="+mn-lt"/>
                <a:ea typeface="+mn-ea"/>
                <a:cs typeface="+mn-cs"/>
              </a:defRPr>
            </a:lvl3pPr>
            <a:lvl4pPr marL="1027112" indent="0" algn="l" defTabSz="914400" rtl="0" eaLnBrk="1" latinLnBrk="0" hangingPunct="1">
              <a:spcBef>
                <a:spcPct val="20000"/>
              </a:spcBef>
              <a:buFont typeface="Arial" pitchFamily="34" charset="0"/>
              <a:buNone/>
              <a:defRPr sz="1600" b="1" kern="1200" baseline="0">
                <a:solidFill>
                  <a:schemeClr val="tx1"/>
                </a:solidFill>
                <a:latin typeface="Courier New" pitchFamily="49" charset="0"/>
                <a:ea typeface="+mn-ea"/>
                <a:cs typeface="Courier New" pitchFamily="49" charset="0"/>
              </a:defRPr>
            </a:lvl4pPr>
            <a:lvl5pPr marL="1712913" indent="-341313" algn="l" defTabSz="914400" rtl="0" eaLnBrk="1" latinLnBrk="0" hangingPunct="1">
              <a:spcBef>
                <a:spcPct val="20000"/>
              </a:spcBef>
              <a:buFont typeface="Arial" pitchFamily="34" charset="0"/>
              <a:buChar char="–"/>
              <a:defRPr sz="1600" kern="1200" baseline="0">
                <a:solidFill>
                  <a:schemeClr val="tx1"/>
                </a:solidFill>
                <a:latin typeface="+mn-lt"/>
                <a:ea typeface="+mn-ea"/>
                <a:cs typeface="+mn-cs"/>
              </a:defRPr>
            </a:lvl5pPr>
            <a:lvl6pPr marL="1716088" indent="0" algn="l" defTabSz="914400" rtl="0" eaLnBrk="1" latinLnBrk="0" hangingPunct="1">
              <a:spcBef>
                <a:spcPct val="20000"/>
              </a:spcBef>
              <a:buFont typeface="Arial" pitchFamily="34" charset="0"/>
              <a:buNone/>
              <a:defRPr sz="16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a:buNone/>
            </a:pPr>
            <a:r>
              <a:rPr lang="en-US" b="1" dirty="0">
                <a:solidFill>
                  <a:srgbClr val="333399"/>
                </a:solidFill>
              </a:rPr>
              <a:t>Differential Analysis </a:t>
            </a:r>
            <a:r>
              <a:rPr lang="en-US" b="1" dirty="0" smtClean="0">
                <a:solidFill>
                  <a:srgbClr val="333399"/>
                </a:solidFill>
              </a:rPr>
              <a:t>Phase</a:t>
            </a:r>
            <a:r>
              <a:rPr lang="en-US" dirty="0" smtClean="0">
                <a:solidFill>
                  <a:srgbClr val="333399"/>
                </a:solidFill>
              </a:rPr>
              <a:t> </a:t>
            </a:r>
          </a:p>
          <a:p>
            <a:pPr marL="0" lvl="0" indent="0">
              <a:buNone/>
            </a:pPr>
            <a:r>
              <a:rPr lang="en-US" dirty="0" smtClean="0"/>
              <a:t>In </a:t>
            </a:r>
            <a:r>
              <a:rPr lang="en-US" dirty="0"/>
              <a:t>this phase, solution performs in depth differential analysis on requisite configurations and generate results.</a:t>
            </a:r>
          </a:p>
          <a:p>
            <a:pPr algn="just"/>
            <a:endParaRPr lang="en-US" dirty="0"/>
          </a:p>
          <a:p>
            <a:pPr lvl="1"/>
            <a:endParaRPr lang="en-US" dirty="0" smtClean="0"/>
          </a:p>
          <a:p>
            <a:pPr lvl="1"/>
            <a:endParaRPr lang="en-US" dirty="0" smtClean="0"/>
          </a:p>
          <a:p>
            <a:endParaRPr lang="en-US" dirty="0" smtClean="0"/>
          </a:p>
          <a:p>
            <a:pPr lvl="1"/>
            <a:endParaRPr lang="en-US" dirty="0"/>
          </a:p>
        </p:txBody>
      </p:sp>
      <p:sp>
        <p:nvSpPr>
          <p:cNvPr id="164" name="Content Placeholder 2"/>
          <p:cNvSpPr txBox="1">
            <a:spLocks/>
          </p:cNvSpPr>
          <p:nvPr/>
        </p:nvSpPr>
        <p:spPr>
          <a:xfrm>
            <a:off x="15728027" y="18612717"/>
            <a:ext cx="5840386" cy="1478359"/>
          </a:xfrm>
          <a:prstGeom prst="rect">
            <a:avLst/>
          </a:prstGeom>
          <a:ln>
            <a:prstDash val="sysDot"/>
          </a:ln>
        </p:spPr>
        <p:style>
          <a:lnRef idx="2">
            <a:schemeClr val="accent3"/>
          </a:lnRef>
          <a:fillRef idx="1">
            <a:schemeClr val="lt1"/>
          </a:fillRef>
          <a:effectRef idx="0">
            <a:schemeClr val="accent3"/>
          </a:effectRef>
          <a:fontRef idx="minor">
            <a:schemeClr val="dk1"/>
          </a:fontRef>
        </p:style>
        <p:txBody>
          <a:bodyPr vert="horz" lIns="91440" tIns="45720" rIns="91440" bIns="45720" rtlCol="0">
            <a:normAutofit fontScale="92500" lnSpcReduction="10000"/>
          </a:bodyPr>
          <a:lstStyle>
            <a:lvl1pPr marL="342900" indent="-342900" algn="l" defTabSz="914400" rtl="0" eaLnBrk="1" latinLnBrk="0" hangingPunct="1">
              <a:spcBef>
                <a:spcPts val="600"/>
              </a:spcBef>
              <a:buFont typeface="Arial" pitchFamily="34" charset="0"/>
              <a:buChar char="•"/>
              <a:defRPr sz="2400" kern="1200">
                <a:solidFill>
                  <a:schemeClr val="tx1"/>
                </a:solidFill>
                <a:latin typeface="+mn-lt"/>
                <a:ea typeface="+mn-ea"/>
                <a:cs typeface="+mn-cs"/>
              </a:defRPr>
            </a:lvl1pPr>
            <a:lvl2pPr marL="690563" indent="-344488" algn="l" defTabSz="914400" rtl="0" eaLnBrk="1" latinLnBrk="0" hangingPunct="1">
              <a:spcBef>
                <a:spcPts val="600"/>
              </a:spcBef>
              <a:buFont typeface="Arial" pitchFamily="34" charset="0"/>
              <a:buChar char="–"/>
              <a:defRPr sz="2000" kern="1200">
                <a:solidFill>
                  <a:schemeClr val="tx1"/>
                </a:solidFill>
                <a:latin typeface="+mn-lt"/>
                <a:ea typeface="+mn-ea"/>
                <a:cs typeface="+mn-cs"/>
              </a:defRPr>
            </a:lvl2pPr>
            <a:lvl3pPr marL="1027113" indent="-341313" algn="l" defTabSz="914400" rtl="0" eaLnBrk="1" latinLnBrk="0" hangingPunct="1">
              <a:spcBef>
                <a:spcPts val="600"/>
              </a:spcBef>
              <a:buFont typeface="Arial" pitchFamily="34" charset="0"/>
              <a:buChar char="•"/>
              <a:defRPr sz="1800" kern="1200">
                <a:solidFill>
                  <a:schemeClr val="tx1"/>
                </a:solidFill>
                <a:latin typeface="+mn-lt"/>
                <a:ea typeface="+mn-ea"/>
                <a:cs typeface="+mn-cs"/>
              </a:defRPr>
            </a:lvl3pPr>
            <a:lvl4pPr marL="1027112" indent="0" algn="l" defTabSz="914400" rtl="0" eaLnBrk="1" latinLnBrk="0" hangingPunct="1">
              <a:spcBef>
                <a:spcPct val="20000"/>
              </a:spcBef>
              <a:buFont typeface="Arial" pitchFamily="34" charset="0"/>
              <a:buNone/>
              <a:defRPr sz="1600" b="1" kern="1200" baseline="0">
                <a:solidFill>
                  <a:schemeClr val="tx1"/>
                </a:solidFill>
                <a:latin typeface="Courier New" pitchFamily="49" charset="0"/>
                <a:ea typeface="+mn-ea"/>
                <a:cs typeface="Courier New" pitchFamily="49" charset="0"/>
              </a:defRPr>
            </a:lvl4pPr>
            <a:lvl5pPr marL="1712913" indent="-341313" algn="l" defTabSz="914400" rtl="0" eaLnBrk="1" latinLnBrk="0" hangingPunct="1">
              <a:spcBef>
                <a:spcPct val="20000"/>
              </a:spcBef>
              <a:buFont typeface="Arial" pitchFamily="34" charset="0"/>
              <a:buChar char="–"/>
              <a:defRPr sz="1600" kern="1200" baseline="0">
                <a:solidFill>
                  <a:schemeClr val="tx1"/>
                </a:solidFill>
                <a:latin typeface="+mn-lt"/>
                <a:ea typeface="+mn-ea"/>
                <a:cs typeface="+mn-cs"/>
              </a:defRPr>
            </a:lvl5pPr>
            <a:lvl6pPr marL="1716088" indent="0" algn="l" defTabSz="914400" rtl="0" eaLnBrk="1" latinLnBrk="0" hangingPunct="1">
              <a:spcBef>
                <a:spcPct val="20000"/>
              </a:spcBef>
              <a:buFont typeface="Arial" pitchFamily="34" charset="0"/>
              <a:buNone/>
              <a:defRPr sz="16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b="1" dirty="0" smtClean="0">
                <a:solidFill>
                  <a:srgbClr val="00B050"/>
                </a:solidFill>
              </a:rPr>
              <a:t>Export Phase</a:t>
            </a:r>
          </a:p>
          <a:p>
            <a:pPr marL="0" indent="0" algn="just">
              <a:buNone/>
            </a:pPr>
            <a:r>
              <a:rPr lang="en-US" dirty="0" smtClean="0"/>
              <a:t>In </a:t>
            </a:r>
            <a:r>
              <a:rPr lang="en-US" dirty="0"/>
              <a:t>this phase, various analysis reports are written for user to be imported in SpyGlass tool for debug in GUI mode.  </a:t>
            </a:r>
          </a:p>
          <a:p>
            <a:pPr marL="0" lvl="0" indent="0" algn="just">
              <a:buNone/>
            </a:pPr>
            <a:endParaRPr lang="en-US" sz="1600" dirty="0"/>
          </a:p>
          <a:p>
            <a:pPr algn="just"/>
            <a:endParaRPr lang="en-US" dirty="0"/>
          </a:p>
          <a:p>
            <a:pPr lvl="1"/>
            <a:endParaRPr lang="en-US" dirty="0" smtClean="0"/>
          </a:p>
          <a:p>
            <a:pPr lvl="1"/>
            <a:endParaRPr lang="en-US" dirty="0" smtClean="0"/>
          </a:p>
          <a:p>
            <a:endParaRPr lang="en-US" dirty="0" smtClean="0"/>
          </a:p>
          <a:p>
            <a:pPr lvl="1"/>
            <a:endParaRPr lang="en-US" dirty="0"/>
          </a:p>
        </p:txBody>
      </p:sp>
      <p:sp>
        <p:nvSpPr>
          <p:cNvPr id="165" name="Curved Right Arrow 164"/>
          <p:cNvSpPr/>
          <p:nvPr/>
        </p:nvSpPr>
        <p:spPr>
          <a:xfrm rot="19867626">
            <a:off x="14901652" y="13674189"/>
            <a:ext cx="561558" cy="1008469"/>
          </a:xfrm>
          <a:prstGeom prst="curvedRightArrow">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166" name="Curved Right Arrow 165"/>
          <p:cNvSpPr/>
          <p:nvPr/>
        </p:nvSpPr>
        <p:spPr>
          <a:xfrm rot="19867626">
            <a:off x="14877365" y="16125843"/>
            <a:ext cx="561558" cy="1008469"/>
          </a:xfrm>
          <a:prstGeom prst="curved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solidFill>
                <a:schemeClr val="tx1"/>
              </a:solidFill>
            </a:endParaRPr>
          </a:p>
        </p:txBody>
      </p:sp>
      <p:sp>
        <p:nvSpPr>
          <p:cNvPr id="167" name="Curved Right Arrow 166"/>
          <p:cNvSpPr/>
          <p:nvPr/>
        </p:nvSpPr>
        <p:spPr>
          <a:xfrm rot="19867626">
            <a:off x="14852517" y="18577496"/>
            <a:ext cx="561558" cy="1008469"/>
          </a:xfrm>
          <a:prstGeom prst="curvedRight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solidFill>
                <a:schemeClr val="tx1"/>
              </a:solidFill>
            </a:endParaRPr>
          </a:p>
        </p:txBody>
      </p:sp>
      <p:cxnSp>
        <p:nvCxnSpPr>
          <p:cNvPr id="168" name="Straight Arrow Connector 167"/>
          <p:cNvCxnSpPr/>
          <p:nvPr/>
        </p:nvCxnSpPr>
        <p:spPr>
          <a:xfrm>
            <a:off x="26040048" y="14576097"/>
            <a:ext cx="16052" cy="1211760"/>
          </a:xfrm>
          <a:prstGeom prst="straightConnector1">
            <a:avLst/>
          </a:prstGeom>
          <a:ln>
            <a:prstDash val="sysDash"/>
            <a:headEnd type="triangle"/>
            <a:tailEnd type="triangle"/>
          </a:ln>
        </p:spPr>
        <p:style>
          <a:lnRef idx="3">
            <a:schemeClr val="accent6"/>
          </a:lnRef>
          <a:fillRef idx="0">
            <a:schemeClr val="accent6"/>
          </a:fillRef>
          <a:effectRef idx="2">
            <a:schemeClr val="accent6"/>
          </a:effectRef>
          <a:fontRef idx="minor">
            <a:schemeClr val="tx1"/>
          </a:fontRef>
        </p:style>
      </p:cxnSp>
      <p:sp>
        <p:nvSpPr>
          <p:cNvPr id="169" name="Text Box 147"/>
          <p:cNvSpPr txBox="1"/>
          <p:nvPr/>
        </p:nvSpPr>
        <p:spPr>
          <a:xfrm>
            <a:off x="26129205" y="14800679"/>
            <a:ext cx="2110888" cy="801175"/>
          </a:xfrm>
          <a:prstGeom prst="rect">
            <a:avLst/>
          </a:prstGeom>
          <a:noFill/>
          <a:ln w="6350">
            <a:noFill/>
          </a:ln>
          <a:effectLst/>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lvl="0" indent="0" defTabSz="914400" eaLnBrk="1" fontAlgn="auto" latinLnBrk="0" hangingPunct="1">
              <a:spcBef>
                <a:spcPts val="0"/>
              </a:spcBef>
              <a:spcAft>
                <a:spcPts val="0"/>
              </a:spcAft>
              <a:buClrTx/>
              <a:buSzTx/>
              <a:buFontTx/>
              <a:buNone/>
              <a:tabLst>
                <a:tab pos="1524000" algn="ctr"/>
                <a:tab pos="3048000" algn="r"/>
                <a:tab pos="3124200" algn="ctr"/>
                <a:tab pos="6248400" algn="r"/>
              </a:tabLst>
              <a:defRPr/>
            </a:pPr>
            <a:r>
              <a:rPr lang="en-US" sz="1800" b="1" kern="0" dirty="0" smtClean="0">
                <a:solidFill>
                  <a:schemeClr val="accent1">
                    <a:lumMod val="75000"/>
                  </a:schemeClr>
                </a:solidFill>
                <a:latin typeface="Arial" panose="020B0604020202020204" pitchFamily="34" charset="0"/>
                <a:ea typeface="Times New Roman" panose="02020603050405020304" pitchFamily="18" charset="0"/>
                <a:cs typeface="Times New Roman" panose="02020603050405020304" pitchFamily="18" charset="0"/>
              </a:rPr>
              <a:t>Reduced Effort in Cleaning Multiple Cfgs</a:t>
            </a:r>
            <a:endParaRPr kumimoji="0" lang="en-US" sz="1600" b="0" i="0" u="none" strike="noStrike" kern="0" cap="none" spc="0" normalizeH="0" baseline="0" noProof="0" dirty="0">
              <a:ln>
                <a:noFill/>
              </a:ln>
              <a:solidFill>
                <a:schemeClr val="accent1">
                  <a:lumMod val="75000"/>
                </a:schemeClr>
              </a:solidFill>
              <a:effectLst/>
              <a:uLnTx/>
              <a:uFillTx/>
              <a:latin typeface="Cambria" panose="02040503050406030204" pitchFamily="18" charset="0"/>
              <a:ea typeface="Times New Roman" panose="02020603050405020304" pitchFamily="18" charset="0"/>
              <a:cs typeface="Times New Roman" panose="02020603050405020304" pitchFamily="18" charset="0"/>
            </a:endParaRPr>
          </a:p>
        </p:txBody>
      </p:sp>
      <p:sp>
        <p:nvSpPr>
          <p:cNvPr id="171" name="Rectangle 170"/>
          <p:cNvSpPr/>
          <p:nvPr/>
        </p:nvSpPr>
        <p:spPr>
          <a:xfrm>
            <a:off x="385884" y="22071750"/>
            <a:ext cx="27960516" cy="1269548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2" name="Content Placeholder 2"/>
          <p:cNvSpPr txBox="1">
            <a:spLocks/>
          </p:cNvSpPr>
          <p:nvPr/>
        </p:nvSpPr>
        <p:spPr>
          <a:xfrm>
            <a:off x="2684285" y="22974199"/>
            <a:ext cx="5530707" cy="5324858"/>
          </a:xfrm>
          <a:prstGeom prst="rect">
            <a:avLst/>
          </a:prstGeom>
        </p:spPr>
        <p:txBody>
          <a:bodyPr vert="horz" lIns="91440" tIns="45720" rIns="91440" bIns="45720" rtlCol="0">
            <a:normAutofit/>
          </a:bodyPr>
          <a:lstStyle>
            <a:lvl1pPr marL="0" indent="0" algn="ctr" defTabSz="2159996" rtl="0" eaLnBrk="1" latinLnBrk="0" hangingPunct="1">
              <a:lnSpc>
                <a:spcPct val="90000"/>
              </a:lnSpc>
              <a:spcBef>
                <a:spcPts val="2362"/>
              </a:spcBef>
              <a:buFont typeface="Arial" panose="020B0604020202020204" pitchFamily="34" charset="0"/>
              <a:buNone/>
              <a:defRPr sz="5669" kern="1200">
                <a:solidFill>
                  <a:schemeClr val="tx1"/>
                </a:solidFill>
                <a:latin typeface="+mn-lt"/>
                <a:ea typeface="+mn-ea"/>
                <a:cs typeface="+mn-cs"/>
              </a:defRPr>
            </a:lvl1pPr>
            <a:lvl2pPr marL="1079998" indent="0" algn="ctr" defTabSz="2159996" rtl="0" eaLnBrk="1" latinLnBrk="0" hangingPunct="1">
              <a:lnSpc>
                <a:spcPct val="90000"/>
              </a:lnSpc>
              <a:spcBef>
                <a:spcPts val="1181"/>
              </a:spcBef>
              <a:buFont typeface="Arial" panose="020B0604020202020204" pitchFamily="34" charset="0"/>
              <a:buNone/>
              <a:defRPr sz="4724" kern="1200">
                <a:solidFill>
                  <a:schemeClr val="tx1"/>
                </a:solidFill>
                <a:latin typeface="+mn-lt"/>
                <a:ea typeface="+mn-ea"/>
                <a:cs typeface="+mn-cs"/>
              </a:defRPr>
            </a:lvl2pPr>
            <a:lvl3pPr marL="2159996" indent="0" algn="ctr" defTabSz="2159996" rtl="0" eaLnBrk="1" latinLnBrk="0" hangingPunct="1">
              <a:lnSpc>
                <a:spcPct val="90000"/>
              </a:lnSpc>
              <a:spcBef>
                <a:spcPts val="1181"/>
              </a:spcBef>
              <a:buFont typeface="Arial" panose="020B0604020202020204" pitchFamily="34" charset="0"/>
              <a:buNone/>
              <a:defRPr sz="4252" kern="1200">
                <a:solidFill>
                  <a:schemeClr val="tx1"/>
                </a:solidFill>
                <a:latin typeface="+mn-lt"/>
                <a:ea typeface="+mn-ea"/>
                <a:cs typeface="+mn-cs"/>
              </a:defRPr>
            </a:lvl3pPr>
            <a:lvl4pPr marL="3239994"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4pPr>
            <a:lvl5pPr marL="4319991"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5pPr>
            <a:lvl6pPr marL="5399989"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6pPr>
            <a:lvl7pPr marL="6479987"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7pPr>
            <a:lvl8pPr marL="7559985"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8pPr>
            <a:lvl9pPr marL="8639983" indent="0" algn="ctr" defTabSz="2159996" rtl="0" eaLnBrk="1" latinLnBrk="0" hangingPunct="1">
              <a:lnSpc>
                <a:spcPct val="90000"/>
              </a:lnSpc>
              <a:spcBef>
                <a:spcPts val="1181"/>
              </a:spcBef>
              <a:buFont typeface="Arial" panose="020B0604020202020204" pitchFamily="34" charset="0"/>
              <a:buNone/>
              <a:defRPr sz="3780" kern="1200">
                <a:solidFill>
                  <a:schemeClr val="tx1"/>
                </a:solidFill>
                <a:latin typeface="+mn-lt"/>
                <a:ea typeface="+mn-ea"/>
                <a:cs typeface="+mn-cs"/>
              </a:defRPr>
            </a:lvl9pPr>
          </a:lstStyle>
          <a:p>
            <a:pPr algn="just"/>
            <a:endParaRPr lang="en-US" smtClean="0"/>
          </a:p>
          <a:p>
            <a:endParaRPr lang="en-US" smtClean="0"/>
          </a:p>
          <a:p>
            <a:pPr lvl="1"/>
            <a:endParaRPr lang="en-US" smtClean="0"/>
          </a:p>
          <a:p>
            <a:pPr lvl="1"/>
            <a:endParaRPr lang="en-US" smtClean="0"/>
          </a:p>
          <a:p>
            <a:endParaRPr lang="en-US" smtClean="0"/>
          </a:p>
          <a:p>
            <a:pPr lvl="1"/>
            <a:endParaRPr lang="en-US" dirty="0"/>
          </a:p>
        </p:txBody>
      </p:sp>
      <p:pic>
        <p:nvPicPr>
          <p:cNvPr id="173" name="Picture 172"/>
          <p:cNvPicPr/>
          <p:nvPr/>
        </p:nvPicPr>
        <p:blipFill>
          <a:blip r:embed="rId2">
            <a:extLst>
              <a:ext uri="{28A0092B-C50C-407E-A947-70E740481C1C}">
                <a14:useLocalDpi xmlns:a14="http://schemas.microsoft.com/office/drawing/2010/main" val="0"/>
              </a:ext>
            </a:extLst>
          </a:blip>
          <a:srcRect/>
          <a:stretch>
            <a:fillRect/>
          </a:stretch>
        </p:blipFill>
        <p:spPr bwMode="auto">
          <a:xfrm>
            <a:off x="1724036" y="23486331"/>
            <a:ext cx="14502029" cy="10133735"/>
          </a:xfrm>
          <a:prstGeom prst="rect">
            <a:avLst/>
          </a:prstGeom>
          <a:noFill/>
          <a:ln>
            <a:noFill/>
          </a:ln>
        </p:spPr>
      </p:pic>
      <p:sp>
        <p:nvSpPr>
          <p:cNvPr id="174" name="Rectangle 173"/>
          <p:cNvSpPr/>
          <p:nvPr/>
        </p:nvSpPr>
        <p:spPr>
          <a:xfrm>
            <a:off x="7740575" y="22515453"/>
            <a:ext cx="6281057" cy="6003017"/>
          </a:xfrm>
          <a:prstGeom prst="rect">
            <a:avLst/>
          </a:prstGeom>
        </p:spPr>
      </p:sp>
      <p:sp>
        <p:nvSpPr>
          <p:cNvPr id="175" name="Flowchart: Alternate Process 174"/>
          <p:cNvSpPr/>
          <p:nvPr/>
        </p:nvSpPr>
        <p:spPr>
          <a:xfrm>
            <a:off x="15889484" y="23376513"/>
            <a:ext cx="6029379" cy="2557137"/>
          </a:xfrm>
          <a:prstGeom prst="flowChartAlternateProcess">
            <a:avLst/>
          </a:prstGeom>
          <a:ln/>
        </p:spPr>
        <p:style>
          <a:lnRef idx="2">
            <a:schemeClr val="accent2"/>
          </a:lnRef>
          <a:fillRef idx="1">
            <a:schemeClr val="lt1"/>
          </a:fillRef>
          <a:effectRef idx="0">
            <a:schemeClr val="accent2"/>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76" name="Flowchart: Alternate Process 175"/>
          <p:cNvSpPr/>
          <p:nvPr/>
        </p:nvSpPr>
        <p:spPr>
          <a:xfrm>
            <a:off x="19194183" y="27674107"/>
            <a:ext cx="6826726" cy="5568810"/>
          </a:xfrm>
          <a:prstGeom prst="flowChartAlternateProcess">
            <a:avLst/>
          </a:prstGeom>
          <a:ln/>
        </p:spPr>
        <p:style>
          <a:lnRef idx="2">
            <a:schemeClr val="accent4"/>
          </a:lnRef>
          <a:fillRef idx="1">
            <a:schemeClr val="lt1"/>
          </a:fillRef>
          <a:effectRef idx="0">
            <a:schemeClr val="accent4"/>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cxnSp>
        <p:nvCxnSpPr>
          <p:cNvPr id="177" name="Straight Connector 176"/>
          <p:cNvCxnSpPr/>
          <p:nvPr/>
        </p:nvCxnSpPr>
        <p:spPr>
          <a:xfrm>
            <a:off x="22819951" y="28022803"/>
            <a:ext cx="0" cy="4305043"/>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a:off x="24496336" y="27974585"/>
            <a:ext cx="0" cy="4353261"/>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179" name="Flowchart: Alternate Process 178"/>
          <p:cNvSpPr/>
          <p:nvPr/>
        </p:nvSpPr>
        <p:spPr>
          <a:xfrm>
            <a:off x="19482123" y="27974584"/>
            <a:ext cx="792983" cy="4555597"/>
          </a:xfrm>
          <a:prstGeom prst="flowChartAlternateProcess">
            <a:avLst/>
          </a:prstGeom>
        </p:spPr>
        <p:style>
          <a:lnRef idx="1">
            <a:schemeClr val="accent2"/>
          </a:lnRef>
          <a:fillRef idx="3">
            <a:schemeClr val="accent2"/>
          </a:fillRef>
          <a:effectRef idx="2">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ts val="1100"/>
              </a:lnSpc>
              <a:spcBef>
                <a:spcPts val="600"/>
              </a:spcBef>
              <a:spcAft>
                <a:spcPts val="0"/>
              </a:spcAft>
              <a:tabLst>
                <a:tab pos="1524000" algn="ctr"/>
                <a:tab pos="3048000" algn="r"/>
                <a:tab pos="3124200" algn="ctr"/>
                <a:tab pos="6248400" algn="r"/>
              </a:tabLst>
            </a:pPr>
            <a:r>
              <a:rPr lang="en-US" sz="4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c</a:t>
            </a:r>
          </a:p>
        </p:txBody>
      </p:sp>
      <p:sp>
        <p:nvSpPr>
          <p:cNvPr id="180" name="Text Box 15"/>
          <p:cNvSpPr txBox="1"/>
          <p:nvPr/>
        </p:nvSpPr>
        <p:spPr>
          <a:xfrm>
            <a:off x="17805622" y="28159147"/>
            <a:ext cx="1223693" cy="35090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err="1">
                <a:solidFill>
                  <a:srgbClr val="000000"/>
                </a:solidFill>
                <a:effectLst/>
                <a:latin typeface="Arial" panose="020B0604020202020204" pitchFamily="34" charset="0"/>
                <a:ea typeface="Times New Roman" panose="02020603050405020304" pitchFamily="18" charset="0"/>
              </a:rPr>
              <a:t>config_N</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181" name="Flowchart: Alternate Process 180"/>
          <p:cNvSpPr/>
          <p:nvPr/>
        </p:nvSpPr>
        <p:spPr>
          <a:xfrm>
            <a:off x="21740866" y="28255696"/>
            <a:ext cx="920437" cy="2418359"/>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ts val="1100"/>
              </a:lnSpc>
              <a:spcBef>
                <a:spcPts val="0"/>
              </a:spcBef>
              <a:spcAft>
                <a:spcPts val="0"/>
              </a:spcAft>
              <a:tabLst>
                <a:tab pos="1524000" algn="ctr"/>
                <a:tab pos="3048000" algn="r"/>
                <a:tab pos="3124200" algn="ctr"/>
                <a:tab pos="6248400" algn="r"/>
              </a:tabLst>
            </a:pPr>
            <a:r>
              <a:rPr lang="en-US" sz="2800" dirty="0">
                <a:solidFill>
                  <a:srgbClr val="FFFFFF"/>
                </a:solidFill>
                <a:effectLst/>
                <a:latin typeface="Cambria" panose="02040503050406030204" pitchFamily="18" charset="0"/>
                <a:ea typeface="Times New Roman" panose="02020603050405020304" pitchFamily="18" charset="0"/>
              </a:rPr>
              <a:t>c1 </a:t>
            </a:r>
            <a:endParaRPr lang="en-US" sz="4800" dirty="0">
              <a:solidFill>
                <a:srgbClr val="000000"/>
              </a:solidFill>
              <a:effectLst/>
              <a:latin typeface="Times New Roman" panose="02020603050405020304" pitchFamily="18" charset="0"/>
              <a:ea typeface="Times New Roman" panose="02020603050405020304" pitchFamily="18" charset="0"/>
            </a:endParaRPr>
          </a:p>
        </p:txBody>
      </p:sp>
      <p:sp>
        <p:nvSpPr>
          <p:cNvPr id="182" name="Flowchart: Alternate Process 181"/>
          <p:cNvSpPr/>
          <p:nvPr/>
        </p:nvSpPr>
        <p:spPr>
          <a:xfrm>
            <a:off x="20542066" y="27990538"/>
            <a:ext cx="776823" cy="857909"/>
          </a:xfrm>
          <a:prstGeom prst="flowChartAlternateProcess">
            <a:avLst/>
          </a:prstGeom>
        </p:spPr>
        <p:style>
          <a:lnRef idx="1">
            <a:schemeClr val="accent6"/>
          </a:lnRef>
          <a:fillRef idx="2">
            <a:schemeClr val="accent6"/>
          </a:fillRef>
          <a:effectRef idx="1">
            <a:schemeClr val="accent6"/>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ts val="1100"/>
              </a:lnSpc>
              <a:spcBef>
                <a:spcPts val="600"/>
              </a:spcBef>
              <a:spcAft>
                <a:spcPts val="0"/>
              </a:spcAft>
              <a:tabLst>
                <a:tab pos="1524000" algn="ctr"/>
                <a:tab pos="3048000" algn="r"/>
                <a:tab pos="3124200" algn="ctr"/>
                <a:tab pos="6248400" algn="r"/>
              </a:tabLst>
            </a:pPr>
            <a:endPar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gn="ctr">
              <a:lnSpc>
                <a:spcPts val="1100"/>
              </a:lnSpc>
              <a:spcBef>
                <a:spcPts val="600"/>
              </a:spcBef>
              <a:spcAft>
                <a:spcPts val="0"/>
              </a:spcAft>
              <a:tabLst>
                <a:tab pos="1524000" algn="ctr"/>
                <a:tab pos="3048000" algn="r"/>
                <a:tab pos="3124200" algn="ctr"/>
                <a:tab pos="6248400" algn="r"/>
              </a:tabLst>
            </a:pPr>
            <a:r>
              <a:rPr lang="en-US" sz="2800" dirty="0" err="1"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uN</a:t>
            </a:r>
            <a:endParaRPr lang="en-US" sz="4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183" name="Flowchart: Alternate Process 182"/>
          <p:cNvSpPr/>
          <p:nvPr/>
        </p:nvSpPr>
        <p:spPr>
          <a:xfrm>
            <a:off x="20529045" y="29141710"/>
            <a:ext cx="801749" cy="900734"/>
          </a:xfrm>
          <a:prstGeom prst="flowChartAlternateProcess">
            <a:avLst/>
          </a:prstGeom>
        </p:spPr>
        <p:style>
          <a:lnRef idx="1">
            <a:schemeClr val="accent5"/>
          </a:lnRef>
          <a:fillRef idx="2">
            <a:schemeClr val="accent5"/>
          </a:fillRef>
          <a:effectRef idx="1">
            <a:schemeClr val="accent5"/>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ts val="1100"/>
              </a:lnSpc>
              <a:spcBef>
                <a:spcPts val="600"/>
              </a:spcBef>
              <a:spcAft>
                <a:spcPts val="0"/>
              </a:spcAft>
              <a:tabLst>
                <a:tab pos="1524000" algn="ctr"/>
                <a:tab pos="3048000" algn="r"/>
                <a:tab pos="3124200" algn="ctr"/>
                <a:tab pos="6248400" algn="r"/>
              </a:tabLst>
            </a:pPr>
            <a:endPar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gn="ctr">
              <a:lnSpc>
                <a:spcPts val="1100"/>
              </a:lnSpc>
              <a:spcBef>
                <a:spcPts val="600"/>
              </a:spcBef>
              <a:spcAft>
                <a:spcPts val="0"/>
              </a:spcAft>
              <a:tabLst>
                <a:tab pos="1524000" algn="ctr"/>
                <a:tab pos="3048000" algn="r"/>
                <a:tab pos="3124200" algn="ctr"/>
                <a:tab pos="6248400" algn="r"/>
              </a:tabLst>
            </a:pPr>
            <a:r>
              <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u2</a:t>
            </a:r>
            <a:endParaRPr lang="en-US" sz="4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184" name="Flowchart: Alternate Process 183"/>
          <p:cNvSpPr/>
          <p:nvPr/>
        </p:nvSpPr>
        <p:spPr>
          <a:xfrm>
            <a:off x="23105379" y="29689590"/>
            <a:ext cx="1029915" cy="2590321"/>
          </a:xfrm>
          <a:prstGeom prst="flowChartAlternateProcess">
            <a:avLst/>
          </a:prstGeom>
        </p:spPr>
        <p:style>
          <a:lnRef idx="1">
            <a:schemeClr val="accent4"/>
          </a:lnRef>
          <a:fillRef idx="3">
            <a:schemeClr val="accent4"/>
          </a:fillRef>
          <a:effectRef idx="2">
            <a:schemeClr val="accent4"/>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ts val="1100"/>
              </a:lnSpc>
              <a:spcBef>
                <a:spcPts val="0"/>
              </a:spcBef>
              <a:spcAft>
                <a:spcPts val="0"/>
              </a:spcAft>
              <a:tabLst>
                <a:tab pos="1524000" algn="ctr"/>
                <a:tab pos="3048000" algn="r"/>
                <a:tab pos="3124200" algn="ctr"/>
                <a:tab pos="6248400" algn="r"/>
              </a:tabLst>
            </a:pPr>
            <a:r>
              <a:rPr lang="en-US" sz="3200" dirty="0">
                <a:solidFill>
                  <a:srgbClr val="FFFFFF"/>
                </a:solidFill>
                <a:effectLst/>
                <a:latin typeface="Cambria" panose="02040503050406030204" pitchFamily="18" charset="0"/>
                <a:ea typeface="Times New Roman" panose="02020603050405020304" pitchFamily="18" charset="0"/>
              </a:rPr>
              <a:t>c2 </a:t>
            </a:r>
            <a:endParaRPr lang="en-US" sz="5400" dirty="0">
              <a:solidFill>
                <a:srgbClr val="000000"/>
              </a:solidFill>
              <a:effectLst/>
              <a:latin typeface="Times New Roman" panose="02020603050405020304" pitchFamily="18" charset="0"/>
              <a:ea typeface="Times New Roman" panose="02020603050405020304" pitchFamily="18" charset="0"/>
            </a:endParaRPr>
          </a:p>
        </p:txBody>
      </p:sp>
      <p:sp>
        <p:nvSpPr>
          <p:cNvPr id="185" name="Flowchart: Alternate Process 184"/>
          <p:cNvSpPr/>
          <p:nvPr/>
        </p:nvSpPr>
        <p:spPr>
          <a:xfrm>
            <a:off x="20518058" y="30347193"/>
            <a:ext cx="800021" cy="820992"/>
          </a:xfrm>
          <a:prstGeom prst="flowChartAlternateProcess">
            <a:avLst/>
          </a:prstGeom>
        </p:spPr>
        <p:style>
          <a:lnRef idx="1">
            <a:schemeClr val="accent4"/>
          </a:lnRef>
          <a:fillRef idx="2">
            <a:schemeClr val="accent4"/>
          </a:fillRef>
          <a:effectRef idx="1">
            <a:schemeClr val="accent4"/>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ts val="1100"/>
              </a:lnSpc>
              <a:spcBef>
                <a:spcPts val="600"/>
              </a:spcBef>
              <a:spcAft>
                <a:spcPts val="0"/>
              </a:spcAft>
              <a:tabLst>
                <a:tab pos="1524000" algn="ctr"/>
                <a:tab pos="3048000" algn="r"/>
                <a:tab pos="3124200" algn="ctr"/>
                <a:tab pos="6248400" algn="r"/>
              </a:tabLst>
            </a:pPr>
            <a:endPar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gn="ctr">
              <a:lnSpc>
                <a:spcPts val="1100"/>
              </a:lnSpc>
              <a:spcBef>
                <a:spcPts val="600"/>
              </a:spcBef>
              <a:spcAft>
                <a:spcPts val="0"/>
              </a:spcAft>
              <a:tabLst>
                <a:tab pos="1524000" algn="ctr"/>
                <a:tab pos="3048000" algn="r"/>
                <a:tab pos="3124200" algn="ctr"/>
                <a:tab pos="6248400" algn="r"/>
              </a:tabLst>
            </a:pPr>
            <a:r>
              <a:rPr lang="en-US" sz="2800" dirty="0">
                <a:solidFill>
                  <a:srgbClr val="000000"/>
                </a:solidFill>
                <a:latin typeface="Cambria" panose="02040503050406030204" pitchFamily="18" charset="0"/>
                <a:ea typeface="Times New Roman" panose="02020603050405020304" pitchFamily="18" charset="0"/>
                <a:cs typeface="Times New Roman" panose="02020603050405020304" pitchFamily="18" charset="0"/>
              </a:rPr>
              <a:t>u</a:t>
            </a:r>
            <a:r>
              <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1</a:t>
            </a:r>
            <a:endParaRPr lang="en-US" sz="4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sp>
        <p:nvSpPr>
          <p:cNvPr id="186" name="Flowchart: Alternate Process 185"/>
          <p:cNvSpPr/>
          <p:nvPr/>
        </p:nvSpPr>
        <p:spPr>
          <a:xfrm>
            <a:off x="20543765" y="31370386"/>
            <a:ext cx="808925" cy="983796"/>
          </a:xfrm>
          <a:prstGeom prst="flowChartAlternateProcess">
            <a:avLst/>
          </a:prstGeom>
        </p:spPr>
        <p:style>
          <a:lnRef idx="1">
            <a:schemeClr val="accent1"/>
          </a:lnRef>
          <a:fillRef idx="2">
            <a:schemeClr val="accent1"/>
          </a:fillRef>
          <a:effectRef idx="1">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ctr">
              <a:lnSpc>
                <a:spcPts val="1100"/>
              </a:lnSpc>
              <a:spcBef>
                <a:spcPts val="600"/>
              </a:spcBef>
              <a:spcAft>
                <a:spcPts val="0"/>
              </a:spcAft>
              <a:tabLst>
                <a:tab pos="1524000" algn="ctr"/>
                <a:tab pos="3048000" algn="r"/>
                <a:tab pos="3124200" algn="ctr"/>
                <a:tab pos="6248400" algn="r"/>
              </a:tabLst>
            </a:pPr>
            <a:endPar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a:p>
            <a:pPr marL="0" marR="0" algn="ctr">
              <a:lnSpc>
                <a:spcPts val="1100"/>
              </a:lnSpc>
              <a:spcBef>
                <a:spcPts val="600"/>
              </a:spcBef>
              <a:spcAft>
                <a:spcPts val="0"/>
              </a:spcAft>
              <a:tabLst>
                <a:tab pos="1524000" algn="ctr"/>
                <a:tab pos="3048000" algn="r"/>
                <a:tab pos="3124200" algn="ctr"/>
                <a:tab pos="6248400" algn="r"/>
              </a:tabLst>
            </a:pPr>
            <a:endParaRPr lang="en-US" sz="2800" dirty="0">
              <a:solidFill>
                <a:srgbClr val="000000"/>
              </a:solidFill>
              <a:latin typeface="Cambria" panose="02040503050406030204" pitchFamily="18" charset="0"/>
              <a:ea typeface="Times New Roman" panose="02020603050405020304" pitchFamily="18" charset="0"/>
              <a:cs typeface="Times New Roman" panose="02020603050405020304" pitchFamily="18" charset="0"/>
            </a:endParaRPr>
          </a:p>
          <a:p>
            <a:pPr marL="0" marR="0" algn="ctr">
              <a:lnSpc>
                <a:spcPts val="1100"/>
              </a:lnSpc>
              <a:spcBef>
                <a:spcPts val="600"/>
              </a:spcBef>
              <a:spcAft>
                <a:spcPts val="0"/>
              </a:spcAft>
              <a:tabLst>
                <a:tab pos="1524000" algn="ctr"/>
                <a:tab pos="3048000" algn="r"/>
                <a:tab pos="3124200" algn="ctr"/>
                <a:tab pos="6248400" algn="r"/>
              </a:tabLst>
            </a:pPr>
            <a:r>
              <a:rPr lang="en-US" sz="2800" dirty="0" smtClean="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rPr>
              <a:t>u0</a:t>
            </a:r>
            <a:endParaRPr lang="en-US" sz="4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187" name="Straight Arrow Connector 186"/>
          <p:cNvCxnSpPr>
            <a:endCxn id="179" idx="0"/>
          </p:cNvCxnSpPr>
          <p:nvPr/>
        </p:nvCxnSpPr>
        <p:spPr>
          <a:xfrm>
            <a:off x="19430046" y="27511912"/>
            <a:ext cx="448569" cy="462672"/>
          </a:xfrm>
          <a:prstGeom prst="straightConnector1">
            <a:avLst/>
          </a:prstGeom>
          <a:ln w="15875">
            <a:prstDash val="sysDash"/>
            <a:tailEnd type="triangle"/>
          </a:ln>
        </p:spPr>
        <p:style>
          <a:lnRef idx="2">
            <a:schemeClr val="accent2"/>
          </a:lnRef>
          <a:fillRef idx="0">
            <a:schemeClr val="accent2"/>
          </a:fillRef>
          <a:effectRef idx="1">
            <a:schemeClr val="accent2"/>
          </a:effectRef>
          <a:fontRef idx="minor">
            <a:schemeClr val="tx1"/>
          </a:fontRef>
        </p:style>
      </p:cxnSp>
      <p:sp>
        <p:nvSpPr>
          <p:cNvPr id="188" name="Text Box 288"/>
          <p:cNvSpPr txBox="1"/>
          <p:nvPr/>
        </p:nvSpPr>
        <p:spPr>
          <a:xfrm>
            <a:off x="17390283" y="26445699"/>
            <a:ext cx="2169325" cy="1066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tabLst>
                <a:tab pos="1524000" algn="ctr"/>
                <a:tab pos="3048000" algn="r"/>
                <a:tab pos="3124200" algn="ctr"/>
                <a:tab pos="6248400" algn="r"/>
              </a:tabLst>
            </a:pPr>
            <a:r>
              <a:rPr lang="en-US"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Errors common across all configurations</a:t>
            </a:r>
          </a:p>
        </p:txBody>
      </p:sp>
      <p:sp>
        <p:nvSpPr>
          <p:cNvPr id="189" name="Text Box 76"/>
          <p:cNvSpPr txBox="1"/>
          <p:nvPr/>
        </p:nvSpPr>
        <p:spPr>
          <a:xfrm>
            <a:off x="22020131" y="26302850"/>
            <a:ext cx="3607946" cy="7041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l">
              <a:spcBef>
                <a:spcPts val="0"/>
              </a:spcBef>
              <a:spcAft>
                <a:spcPts val="0"/>
              </a:spcAft>
              <a:tabLst>
                <a:tab pos="1524000" algn="ctr"/>
                <a:tab pos="3048000" algn="r"/>
                <a:tab pos="3124200" algn="ctr"/>
                <a:tab pos="6248400" algn="r"/>
              </a:tabLst>
            </a:pPr>
            <a:r>
              <a:rPr lang="en-US" sz="20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Common errors could exist between few configurations but not common for all</a:t>
            </a:r>
            <a:endParaRPr lang="en-US" sz="20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190" name="Straight Arrow Connector 189"/>
          <p:cNvCxnSpPr/>
          <p:nvPr/>
        </p:nvCxnSpPr>
        <p:spPr>
          <a:xfrm flipH="1">
            <a:off x="22327173" y="27250145"/>
            <a:ext cx="330252" cy="854188"/>
          </a:xfrm>
          <a:prstGeom prst="straightConnector1">
            <a:avLst/>
          </a:prstGeom>
          <a:ln w="15875">
            <a:prstDash val="sysDash"/>
            <a:tailEnd type="triangle"/>
          </a:ln>
        </p:spPr>
        <p:style>
          <a:lnRef idx="2">
            <a:schemeClr val="accent1"/>
          </a:lnRef>
          <a:fillRef idx="0">
            <a:schemeClr val="accent1"/>
          </a:fillRef>
          <a:effectRef idx="1">
            <a:schemeClr val="accent1"/>
          </a:effectRef>
          <a:fontRef idx="minor">
            <a:schemeClr val="tx1"/>
          </a:fontRef>
        </p:style>
      </p:cxnSp>
      <p:cxnSp>
        <p:nvCxnSpPr>
          <p:cNvPr id="191" name="Straight Arrow Connector 190"/>
          <p:cNvCxnSpPr/>
          <p:nvPr/>
        </p:nvCxnSpPr>
        <p:spPr>
          <a:xfrm flipH="1">
            <a:off x="23767937" y="27425426"/>
            <a:ext cx="180888" cy="2116392"/>
          </a:xfrm>
          <a:prstGeom prst="straightConnector1">
            <a:avLst/>
          </a:prstGeom>
          <a:ln w="15875">
            <a:prstDash val="sysDash"/>
            <a:tailEnd type="triangle"/>
          </a:ln>
        </p:spPr>
        <p:style>
          <a:lnRef idx="2">
            <a:schemeClr val="accent4"/>
          </a:lnRef>
          <a:fillRef idx="0">
            <a:schemeClr val="accent4"/>
          </a:fillRef>
          <a:effectRef idx="1">
            <a:schemeClr val="accent4"/>
          </a:effectRef>
          <a:fontRef idx="minor">
            <a:schemeClr val="tx1"/>
          </a:fontRef>
        </p:style>
      </p:cxnSp>
      <p:cxnSp>
        <p:nvCxnSpPr>
          <p:cNvPr id="192" name="Straight Arrow Connector 191"/>
          <p:cNvCxnSpPr/>
          <p:nvPr/>
        </p:nvCxnSpPr>
        <p:spPr>
          <a:xfrm>
            <a:off x="20644036" y="27084238"/>
            <a:ext cx="279204" cy="852758"/>
          </a:xfrm>
          <a:prstGeom prst="straightConnector1">
            <a:avLst/>
          </a:prstGeom>
          <a:ln w="15875">
            <a:prstDash val="sysDash"/>
            <a:tailEnd type="triangle"/>
          </a:ln>
        </p:spPr>
        <p:style>
          <a:lnRef idx="2">
            <a:schemeClr val="accent6"/>
          </a:lnRef>
          <a:fillRef idx="0">
            <a:schemeClr val="accent6"/>
          </a:fillRef>
          <a:effectRef idx="1">
            <a:schemeClr val="accent6"/>
          </a:effectRef>
          <a:fontRef idx="minor">
            <a:schemeClr val="tx1"/>
          </a:fontRef>
        </p:style>
      </p:cxnSp>
      <p:sp>
        <p:nvSpPr>
          <p:cNvPr id="193" name="Text Box 81"/>
          <p:cNvSpPr txBox="1"/>
          <p:nvPr/>
        </p:nvSpPr>
        <p:spPr>
          <a:xfrm>
            <a:off x="19756601" y="26323318"/>
            <a:ext cx="991435" cy="4998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l">
              <a:spcBef>
                <a:spcPts val="0"/>
              </a:spcBef>
              <a:spcAft>
                <a:spcPts val="0"/>
              </a:spcAft>
              <a:tabLst>
                <a:tab pos="1524000" algn="ctr"/>
                <a:tab pos="3048000" algn="r"/>
                <a:tab pos="3124200" algn="ctr"/>
                <a:tab pos="6248400" algn="r"/>
              </a:tabLst>
            </a:pPr>
            <a:r>
              <a:rPr lang="en-US" sz="20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Unique Errors </a:t>
            </a:r>
          </a:p>
        </p:txBody>
      </p:sp>
      <p:sp>
        <p:nvSpPr>
          <p:cNvPr id="194" name="Text Box 15"/>
          <p:cNvSpPr txBox="1"/>
          <p:nvPr/>
        </p:nvSpPr>
        <p:spPr>
          <a:xfrm>
            <a:off x="17880302" y="29475440"/>
            <a:ext cx="1240780" cy="30511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config_2</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195" name="Text Box 15"/>
          <p:cNvSpPr txBox="1"/>
          <p:nvPr/>
        </p:nvSpPr>
        <p:spPr>
          <a:xfrm>
            <a:off x="17902449" y="30674054"/>
            <a:ext cx="1218633" cy="37301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196" name="Text Box 15"/>
          <p:cNvSpPr txBox="1"/>
          <p:nvPr/>
        </p:nvSpPr>
        <p:spPr>
          <a:xfrm>
            <a:off x="17902449" y="31982022"/>
            <a:ext cx="1157719" cy="34582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config_0</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198" name="Flowchart: Alternate Process 197"/>
          <p:cNvSpPr/>
          <p:nvPr/>
        </p:nvSpPr>
        <p:spPr>
          <a:xfrm>
            <a:off x="24824173" y="31370386"/>
            <a:ext cx="999743" cy="1159796"/>
          </a:xfrm>
          <a:prstGeom prst="flowChartAlternateProcess">
            <a:avLst/>
          </a:prstGeom>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ts val="1100"/>
              </a:lnSpc>
              <a:spcBef>
                <a:spcPts val="0"/>
              </a:spcBef>
              <a:spcAft>
                <a:spcPts val="0"/>
              </a:spcAft>
              <a:tabLst>
                <a:tab pos="1524000" algn="ctr"/>
                <a:tab pos="3048000" algn="r"/>
                <a:tab pos="3124200" algn="ctr"/>
                <a:tab pos="6248400" algn="r"/>
              </a:tabLst>
            </a:pPr>
            <a:r>
              <a:rPr lang="en-US" sz="3200">
                <a:solidFill>
                  <a:srgbClr val="FFFFFF"/>
                </a:solidFill>
                <a:effectLst/>
                <a:latin typeface="Cambria" panose="02040503050406030204" pitchFamily="18" charset="0"/>
                <a:ea typeface="Times New Roman" panose="02020603050405020304" pitchFamily="18" charset="0"/>
              </a:rPr>
              <a:t>c3 </a:t>
            </a:r>
            <a:endParaRPr lang="en-US" sz="5400">
              <a:solidFill>
                <a:srgbClr val="000000"/>
              </a:solidFill>
              <a:effectLst/>
              <a:latin typeface="Times New Roman" panose="02020603050405020304" pitchFamily="18" charset="0"/>
              <a:ea typeface="Times New Roman" panose="02020603050405020304" pitchFamily="18" charset="0"/>
            </a:endParaRPr>
          </a:p>
        </p:txBody>
      </p:sp>
      <p:cxnSp>
        <p:nvCxnSpPr>
          <p:cNvPr id="199" name="Straight Connector 198"/>
          <p:cNvCxnSpPr/>
          <p:nvPr/>
        </p:nvCxnSpPr>
        <p:spPr>
          <a:xfrm>
            <a:off x="21532851" y="27949226"/>
            <a:ext cx="0" cy="4313516"/>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20328106" y="28022803"/>
            <a:ext cx="0" cy="4239939"/>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01" name="Text Box 15"/>
          <p:cNvSpPr txBox="1"/>
          <p:nvPr/>
        </p:nvSpPr>
        <p:spPr>
          <a:xfrm>
            <a:off x="16067573" y="23961380"/>
            <a:ext cx="1225515" cy="37424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param_1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02" name="Text Box 15"/>
          <p:cNvSpPr txBox="1"/>
          <p:nvPr/>
        </p:nvSpPr>
        <p:spPr>
          <a:xfrm>
            <a:off x="16093812" y="24434607"/>
            <a:ext cx="1362583" cy="36778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param_2</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03" name="Text Box 15"/>
          <p:cNvSpPr txBox="1"/>
          <p:nvPr/>
        </p:nvSpPr>
        <p:spPr>
          <a:xfrm>
            <a:off x="16093812" y="24930540"/>
            <a:ext cx="1639431" cy="22670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param_3</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04" name="Text Box 15"/>
          <p:cNvSpPr txBox="1"/>
          <p:nvPr/>
        </p:nvSpPr>
        <p:spPr>
          <a:xfrm>
            <a:off x="16041829" y="25358878"/>
            <a:ext cx="1671309" cy="19729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param_N</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05" name="Text Box 15"/>
          <p:cNvSpPr txBox="1"/>
          <p:nvPr/>
        </p:nvSpPr>
        <p:spPr>
          <a:xfrm>
            <a:off x="17262100" y="23631006"/>
            <a:ext cx="958034" cy="27465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a:solidFill>
                  <a:srgbClr val="000000"/>
                </a:solidFill>
                <a:effectLst/>
                <a:latin typeface="Arial" panose="020B0604020202020204" pitchFamily="34" charset="0"/>
                <a:ea typeface="Times New Roman" panose="02020603050405020304" pitchFamily="18" charset="0"/>
              </a:rPr>
              <a:t>config_N</a:t>
            </a:r>
            <a:endParaRPr lang="en-US" sz="1800">
              <a:solidFill>
                <a:srgbClr val="000000"/>
              </a:solidFill>
              <a:effectLst/>
              <a:latin typeface="Times New Roman" panose="02020603050405020304" pitchFamily="18" charset="0"/>
              <a:ea typeface="Times New Roman" panose="02020603050405020304" pitchFamily="18" charset="0"/>
            </a:endParaRPr>
          </a:p>
        </p:txBody>
      </p:sp>
      <p:sp>
        <p:nvSpPr>
          <p:cNvPr id="206" name="Text Box 15"/>
          <p:cNvSpPr txBox="1"/>
          <p:nvPr/>
        </p:nvSpPr>
        <p:spPr>
          <a:xfrm>
            <a:off x="18406424" y="23613379"/>
            <a:ext cx="930337" cy="11561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a:solidFill>
                  <a:srgbClr val="000000"/>
                </a:solidFill>
                <a:effectLst/>
                <a:latin typeface="Arial" panose="020B0604020202020204" pitchFamily="34" charset="0"/>
                <a:ea typeface="Times New Roman" panose="02020603050405020304" pitchFamily="18" charset="0"/>
              </a:rPr>
              <a:t>config_2</a:t>
            </a:r>
            <a:endParaRPr lang="en-US" sz="1800">
              <a:solidFill>
                <a:srgbClr val="000000"/>
              </a:solidFill>
              <a:effectLst/>
              <a:latin typeface="Times New Roman" panose="02020603050405020304" pitchFamily="18" charset="0"/>
              <a:ea typeface="Times New Roman" panose="02020603050405020304" pitchFamily="18" charset="0"/>
            </a:endParaRPr>
          </a:p>
        </p:txBody>
      </p:sp>
      <p:sp>
        <p:nvSpPr>
          <p:cNvPr id="207" name="Text Box 15"/>
          <p:cNvSpPr txBox="1"/>
          <p:nvPr/>
        </p:nvSpPr>
        <p:spPr>
          <a:xfrm>
            <a:off x="19523051" y="23610136"/>
            <a:ext cx="933278" cy="20546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08" name="Text Box 15"/>
          <p:cNvSpPr txBox="1"/>
          <p:nvPr/>
        </p:nvSpPr>
        <p:spPr>
          <a:xfrm>
            <a:off x="20556542" y="23617133"/>
            <a:ext cx="991657" cy="14636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config_0</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cxnSp>
        <p:nvCxnSpPr>
          <p:cNvPr id="209" name="Straight Connector 208"/>
          <p:cNvCxnSpPr/>
          <p:nvPr/>
        </p:nvCxnSpPr>
        <p:spPr>
          <a:xfrm>
            <a:off x="18284772" y="23737908"/>
            <a:ext cx="0" cy="1933842"/>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19336761" y="23639742"/>
            <a:ext cx="0" cy="2032008"/>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0505732" y="23591042"/>
            <a:ext cx="0" cy="2080708"/>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21554072" y="23639742"/>
            <a:ext cx="0" cy="1852151"/>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13" name="Text Box 15"/>
          <p:cNvSpPr txBox="1"/>
          <p:nvPr/>
        </p:nvSpPr>
        <p:spPr>
          <a:xfrm>
            <a:off x="17591910" y="23992904"/>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w</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4" name="Text Box 15"/>
          <p:cNvSpPr txBox="1"/>
          <p:nvPr/>
        </p:nvSpPr>
        <p:spPr>
          <a:xfrm>
            <a:off x="18695437" y="24038139"/>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x</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5" name="Text Box 15"/>
          <p:cNvSpPr txBox="1"/>
          <p:nvPr/>
        </p:nvSpPr>
        <p:spPr>
          <a:xfrm>
            <a:off x="19880682" y="23961380"/>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y</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6" name="Text Box 15"/>
          <p:cNvSpPr txBox="1"/>
          <p:nvPr/>
        </p:nvSpPr>
        <p:spPr>
          <a:xfrm>
            <a:off x="20771104" y="23971824"/>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z</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7" name="Text Box 15"/>
          <p:cNvSpPr txBox="1"/>
          <p:nvPr/>
        </p:nvSpPr>
        <p:spPr>
          <a:xfrm>
            <a:off x="17580888" y="24417714"/>
            <a:ext cx="349270" cy="33666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b</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8" name="Text Box 15"/>
          <p:cNvSpPr txBox="1"/>
          <p:nvPr/>
        </p:nvSpPr>
        <p:spPr>
          <a:xfrm>
            <a:off x="18692569" y="24457078"/>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a</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19" name="Text Box 15"/>
          <p:cNvSpPr txBox="1"/>
          <p:nvPr/>
        </p:nvSpPr>
        <p:spPr>
          <a:xfrm>
            <a:off x="19866214" y="24395246"/>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0" name="Text Box 15"/>
          <p:cNvSpPr txBox="1"/>
          <p:nvPr/>
        </p:nvSpPr>
        <p:spPr>
          <a:xfrm>
            <a:off x="20796095" y="24464259"/>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b</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1" name="Text Box 15"/>
          <p:cNvSpPr txBox="1"/>
          <p:nvPr/>
        </p:nvSpPr>
        <p:spPr>
          <a:xfrm>
            <a:off x="17580888" y="24896116"/>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p</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2" name="Text Box 15"/>
          <p:cNvSpPr txBox="1"/>
          <p:nvPr/>
        </p:nvSpPr>
        <p:spPr>
          <a:xfrm>
            <a:off x="18692569" y="24919476"/>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q</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3" name="Text Box 15"/>
          <p:cNvSpPr txBox="1"/>
          <p:nvPr/>
        </p:nvSpPr>
        <p:spPr>
          <a:xfrm>
            <a:off x="19866214" y="24881815"/>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r</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4" name="Text Box 15"/>
          <p:cNvSpPr txBox="1"/>
          <p:nvPr/>
        </p:nvSpPr>
        <p:spPr>
          <a:xfrm>
            <a:off x="20805856" y="24908626"/>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a:solidFill>
                  <a:srgbClr val="000000"/>
                </a:solidFill>
                <a:effectLst/>
                <a:latin typeface="Arial" panose="020B0604020202020204" pitchFamily="34" charset="0"/>
                <a:ea typeface="Times New Roman" panose="02020603050405020304" pitchFamily="18" charset="0"/>
              </a:rPr>
              <a:t>n</a:t>
            </a:r>
            <a:endParaRPr lang="en-US" sz="1800">
              <a:solidFill>
                <a:srgbClr val="000000"/>
              </a:solidFill>
              <a:effectLst/>
              <a:latin typeface="Times New Roman" panose="02020603050405020304" pitchFamily="18" charset="0"/>
              <a:ea typeface="Times New Roman" panose="02020603050405020304" pitchFamily="18" charset="0"/>
            </a:endParaRPr>
          </a:p>
        </p:txBody>
      </p:sp>
      <p:sp>
        <p:nvSpPr>
          <p:cNvPr id="225" name="Text Box 15"/>
          <p:cNvSpPr txBox="1"/>
          <p:nvPr/>
        </p:nvSpPr>
        <p:spPr>
          <a:xfrm>
            <a:off x="17598733" y="25324507"/>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l</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6" name="Text Box 15"/>
          <p:cNvSpPr txBox="1"/>
          <p:nvPr/>
        </p:nvSpPr>
        <p:spPr>
          <a:xfrm>
            <a:off x="18684746" y="25368912"/>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m</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7" name="Text Box 15"/>
          <p:cNvSpPr txBox="1"/>
          <p:nvPr/>
        </p:nvSpPr>
        <p:spPr>
          <a:xfrm>
            <a:off x="19849740" y="25316135"/>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m</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8" name="Text Box 15"/>
          <p:cNvSpPr txBox="1"/>
          <p:nvPr/>
        </p:nvSpPr>
        <p:spPr>
          <a:xfrm>
            <a:off x="20805856" y="25327494"/>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o</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29" name="Text Box 123"/>
          <p:cNvSpPr txBox="1"/>
          <p:nvPr/>
        </p:nvSpPr>
        <p:spPr>
          <a:xfrm>
            <a:off x="17957042" y="22401286"/>
            <a:ext cx="3226973" cy="8095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l">
              <a:spcBef>
                <a:spcPts val="0"/>
              </a:spcBef>
              <a:spcAft>
                <a:spcPts val="0"/>
              </a:spcAft>
              <a:tabLst>
                <a:tab pos="1524000" algn="ctr"/>
                <a:tab pos="3048000" algn="r"/>
                <a:tab pos="3124200" algn="ctr"/>
                <a:tab pos="6248400" algn="r"/>
              </a:tabLst>
            </a:pPr>
            <a:r>
              <a:rPr lang="en-US" sz="1800" dirty="0" smtClean="0">
                <a:solidFill>
                  <a:srgbClr val="000000"/>
                </a:solidFill>
                <a:latin typeface="Arial" panose="020B0604020202020204" pitchFamily="34" charset="0"/>
                <a:ea typeface="Times New Roman" panose="02020603050405020304" pitchFamily="18" charset="0"/>
                <a:cs typeface="Times New Roman" panose="02020603050405020304" pitchFamily="18" charset="0"/>
              </a:rPr>
              <a:t>Displays </a:t>
            </a:r>
            <a:r>
              <a:rPr lang="en-US" sz="1800" dirty="0">
                <a:solidFill>
                  <a:srgbClr val="000000"/>
                </a:solidFill>
                <a:latin typeface="Arial" panose="020B0604020202020204" pitchFamily="34" charset="0"/>
                <a:ea typeface="Times New Roman" panose="02020603050405020304" pitchFamily="18" charset="0"/>
                <a:cs typeface="Times New Roman" panose="02020603050405020304" pitchFamily="18" charset="0"/>
              </a:rPr>
              <a:t>Parameters which have differences across configurations </a:t>
            </a:r>
          </a:p>
        </p:txBody>
      </p:sp>
      <p:sp>
        <p:nvSpPr>
          <p:cNvPr id="231" name="Text Box 15"/>
          <p:cNvSpPr txBox="1"/>
          <p:nvPr/>
        </p:nvSpPr>
        <p:spPr>
          <a:xfrm>
            <a:off x="22320534" y="23982798"/>
            <a:ext cx="1048632" cy="32897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config_2</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32" name="Text Box 15"/>
          <p:cNvSpPr txBox="1"/>
          <p:nvPr/>
        </p:nvSpPr>
        <p:spPr>
          <a:xfrm>
            <a:off x="22339709" y="24530516"/>
            <a:ext cx="1099014" cy="62041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33" name="Text Box 15"/>
          <p:cNvSpPr txBox="1"/>
          <p:nvPr/>
        </p:nvSpPr>
        <p:spPr>
          <a:xfrm>
            <a:off x="22350763" y="25143852"/>
            <a:ext cx="1064191" cy="52789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config_0</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34" name="Text Box 15"/>
          <p:cNvSpPr txBox="1"/>
          <p:nvPr/>
        </p:nvSpPr>
        <p:spPr>
          <a:xfrm>
            <a:off x="23540621" y="23621404"/>
            <a:ext cx="623305" cy="220896"/>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Total</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35" name="Text Box 15"/>
          <p:cNvSpPr txBox="1"/>
          <p:nvPr/>
        </p:nvSpPr>
        <p:spPr>
          <a:xfrm>
            <a:off x="24289918" y="23621586"/>
            <a:ext cx="1072299" cy="525699"/>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Displayed</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36" name="Text Box 15"/>
          <p:cNvSpPr txBox="1"/>
          <p:nvPr/>
        </p:nvSpPr>
        <p:spPr>
          <a:xfrm>
            <a:off x="25569602" y="23635866"/>
            <a:ext cx="1503762" cy="29715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0" tIns="0" rIns="0" bIns="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Waived</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cxnSp>
        <p:nvCxnSpPr>
          <p:cNvPr id="237" name="Straight Connector 236"/>
          <p:cNvCxnSpPr/>
          <p:nvPr/>
        </p:nvCxnSpPr>
        <p:spPr>
          <a:xfrm>
            <a:off x="23460951" y="23621586"/>
            <a:ext cx="0" cy="1886165"/>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a:off x="24243920" y="23678401"/>
            <a:ext cx="0" cy="1813492"/>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a:off x="25383311" y="23711573"/>
            <a:ext cx="0" cy="1780320"/>
          </a:xfrm>
          <a:prstGeom prst="line">
            <a:avLst/>
          </a:prstGeom>
          <a:ln w="952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240" name="Text Box 15"/>
          <p:cNvSpPr txBox="1"/>
          <p:nvPr/>
        </p:nvSpPr>
        <p:spPr>
          <a:xfrm>
            <a:off x="23588794" y="24002321"/>
            <a:ext cx="634032" cy="44532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T2</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1" name="Text Box 15"/>
          <p:cNvSpPr txBox="1"/>
          <p:nvPr/>
        </p:nvSpPr>
        <p:spPr>
          <a:xfrm>
            <a:off x="23589753" y="24536869"/>
            <a:ext cx="549097" cy="35294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T1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2" name="Text Box 15"/>
          <p:cNvSpPr txBox="1"/>
          <p:nvPr/>
        </p:nvSpPr>
        <p:spPr>
          <a:xfrm>
            <a:off x="23561165" y="25130503"/>
            <a:ext cx="510681" cy="37724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just">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T0</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3" name="Text Box 15"/>
          <p:cNvSpPr txBox="1"/>
          <p:nvPr/>
        </p:nvSpPr>
        <p:spPr>
          <a:xfrm>
            <a:off x="24561908" y="24008728"/>
            <a:ext cx="572776" cy="50989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1524000" algn="ctr"/>
                <a:tab pos="3048000" algn="r"/>
                <a:tab pos="3124200" algn="ctr"/>
                <a:tab pos="6248400" algn="r"/>
              </a:tabLst>
            </a:pPr>
            <a:r>
              <a:rPr lang="en-US" sz="1800">
                <a:solidFill>
                  <a:srgbClr val="000000"/>
                </a:solidFill>
                <a:effectLst/>
                <a:latin typeface="Arial" panose="020B0604020202020204" pitchFamily="34" charset="0"/>
                <a:ea typeface="Times New Roman" panose="02020603050405020304" pitchFamily="18" charset="0"/>
              </a:rPr>
              <a:t>D2</a:t>
            </a:r>
            <a:endParaRPr lang="en-US" sz="1800">
              <a:solidFill>
                <a:srgbClr val="000000"/>
              </a:solidFill>
              <a:effectLst/>
              <a:latin typeface="Times New Roman" panose="02020603050405020304" pitchFamily="18" charset="0"/>
              <a:ea typeface="Times New Roman" panose="02020603050405020304" pitchFamily="18" charset="0"/>
            </a:endParaRPr>
          </a:p>
        </p:txBody>
      </p:sp>
      <p:sp>
        <p:nvSpPr>
          <p:cNvPr id="244" name="Text Box 15"/>
          <p:cNvSpPr txBox="1"/>
          <p:nvPr/>
        </p:nvSpPr>
        <p:spPr>
          <a:xfrm>
            <a:off x="25545357" y="24025904"/>
            <a:ext cx="731735" cy="37622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W2</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5" name="Text Box 15"/>
          <p:cNvSpPr txBox="1"/>
          <p:nvPr/>
        </p:nvSpPr>
        <p:spPr>
          <a:xfrm>
            <a:off x="24362078" y="24582882"/>
            <a:ext cx="1015666" cy="42395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D1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6" name="Text Box 15"/>
          <p:cNvSpPr txBox="1"/>
          <p:nvPr/>
        </p:nvSpPr>
        <p:spPr>
          <a:xfrm>
            <a:off x="24523409" y="25158939"/>
            <a:ext cx="662324" cy="45057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D0</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7" name="Text Box 15"/>
          <p:cNvSpPr txBox="1"/>
          <p:nvPr/>
        </p:nvSpPr>
        <p:spPr>
          <a:xfrm>
            <a:off x="25580890" y="24616409"/>
            <a:ext cx="710504" cy="43964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spcBef>
                <a:spcPts val="0"/>
              </a:spcBef>
              <a:spcAft>
                <a:spcPts val="0"/>
              </a:spcAft>
              <a:tabLst>
                <a:tab pos="1524000" algn="ctr"/>
                <a:tab pos="3048000" algn="r"/>
                <a:tab pos="3124200" algn="ctr"/>
                <a:tab pos="6248400" algn="r"/>
              </a:tabLst>
            </a:pPr>
            <a:r>
              <a:rPr lang="en-US" sz="1800" dirty="0">
                <a:solidFill>
                  <a:srgbClr val="000000"/>
                </a:solidFill>
                <a:effectLst/>
                <a:latin typeface="Arial" panose="020B0604020202020204" pitchFamily="34" charset="0"/>
                <a:ea typeface="Times New Roman" panose="02020603050405020304" pitchFamily="18" charset="0"/>
              </a:rPr>
              <a:t>W1</a:t>
            </a:r>
            <a:endParaRPr lang="en-US" sz="1800" dirty="0">
              <a:solidFill>
                <a:srgbClr val="000000"/>
              </a:solidFill>
              <a:effectLst/>
              <a:latin typeface="Times New Roman" panose="02020603050405020304" pitchFamily="18" charset="0"/>
              <a:ea typeface="Times New Roman" panose="02020603050405020304" pitchFamily="18" charset="0"/>
            </a:endParaRPr>
          </a:p>
        </p:txBody>
      </p:sp>
      <p:sp>
        <p:nvSpPr>
          <p:cNvPr id="248" name="Text Box 15"/>
          <p:cNvSpPr txBox="1"/>
          <p:nvPr/>
        </p:nvSpPr>
        <p:spPr>
          <a:xfrm>
            <a:off x="25736810" y="25127156"/>
            <a:ext cx="400885" cy="26914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tabLst>
                <a:tab pos="1524000" algn="ctr"/>
                <a:tab pos="3048000" algn="r"/>
                <a:tab pos="3124200" algn="ctr"/>
                <a:tab pos="6248400" algn="r"/>
              </a:tabLst>
            </a:pPr>
            <a:r>
              <a:rPr lang="en-US" sz="1800">
                <a:solidFill>
                  <a:srgbClr val="000000"/>
                </a:solidFill>
                <a:effectLst/>
                <a:latin typeface="Arial" panose="020B0604020202020204" pitchFamily="34" charset="0"/>
                <a:ea typeface="Times New Roman" panose="02020603050405020304" pitchFamily="18" charset="0"/>
              </a:rPr>
              <a:t>--</a:t>
            </a:r>
            <a:endParaRPr lang="en-US" sz="1800">
              <a:solidFill>
                <a:srgbClr val="000000"/>
              </a:solidFill>
              <a:effectLst/>
              <a:latin typeface="Times New Roman" panose="02020603050405020304" pitchFamily="18" charset="0"/>
              <a:ea typeface="Times New Roman" panose="02020603050405020304" pitchFamily="18" charset="0"/>
            </a:endParaRPr>
          </a:p>
        </p:txBody>
      </p:sp>
      <p:sp>
        <p:nvSpPr>
          <p:cNvPr id="249" name="Text Box 196"/>
          <p:cNvSpPr txBox="1"/>
          <p:nvPr/>
        </p:nvSpPr>
        <p:spPr>
          <a:xfrm>
            <a:off x="22313228" y="22530060"/>
            <a:ext cx="4664507" cy="51566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gn="l">
              <a:spcBef>
                <a:spcPts val="0"/>
              </a:spcBef>
              <a:spcAft>
                <a:spcPts val="0"/>
              </a:spcAft>
              <a:tabLst>
                <a:tab pos="1524000" algn="ctr"/>
                <a:tab pos="3048000" algn="r"/>
                <a:tab pos="3124200" algn="ctr"/>
                <a:tab pos="6248400" algn="r"/>
              </a:tabLst>
            </a:pPr>
            <a:r>
              <a:rPr lang="en-US" sz="18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Displays </a:t>
            </a: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 total number of violations </a:t>
            </a:r>
            <a:endParaRPr lang="en-US" sz="18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algn="l">
              <a:spcBef>
                <a:spcPts val="0"/>
              </a:spcBef>
              <a:spcAft>
                <a:spcPts val="0"/>
              </a:spcAft>
              <a:tabLst>
                <a:tab pos="1524000" algn="ctr"/>
                <a:tab pos="3048000" algn="r"/>
                <a:tab pos="3124200" algn="ctr"/>
                <a:tab pos="6248400" algn="r"/>
              </a:tabLst>
            </a:pPr>
            <a:r>
              <a:rPr lang="en-US" sz="1800" dirty="0" smtClean="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18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 =  Displayed (D) + Waived errors (W)</a:t>
            </a:r>
            <a:endParaRPr lang="en-US" sz="3600" dirty="0">
              <a:solidFill>
                <a:srgbClr val="000000"/>
              </a:solidFill>
              <a:effectLst/>
              <a:latin typeface="Cambria" panose="02040503050406030204" pitchFamily="18" charset="0"/>
              <a:ea typeface="Times New Roman" panose="02020603050405020304" pitchFamily="18" charset="0"/>
              <a:cs typeface="Times New Roman" panose="02020603050405020304" pitchFamily="18" charset="0"/>
            </a:endParaRPr>
          </a:p>
        </p:txBody>
      </p:sp>
      <p:cxnSp>
        <p:nvCxnSpPr>
          <p:cNvPr id="250" name="Straight Arrow Connector 249"/>
          <p:cNvCxnSpPr/>
          <p:nvPr/>
        </p:nvCxnSpPr>
        <p:spPr>
          <a:xfrm flipH="1">
            <a:off x="25214595" y="27497573"/>
            <a:ext cx="609321" cy="1846494"/>
          </a:xfrm>
          <a:prstGeom prst="straightConnector1">
            <a:avLst/>
          </a:prstGeom>
          <a:ln w="15875">
            <a:prstDash val="sysDash"/>
            <a:tailEnd type="triangle"/>
          </a:ln>
        </p:spPr>
        <p:style>
          <a:lnRef idx="2">
            <a:schemeClr val="accent6"/>
          </a:lnRef>
          <a:fillRef idx="0">
            <a:schemeClr val="accent6"/>
          </a:fillRef>
          <a:effectRef idx="1">
            <a:schemeClr val="accent6"/>
          </a:effectRef>
          <a:fontRef idx="minor">
            <a:schemeClr val="tx1"/>
          </a:fontRef>
        </p:style>
      </p:cxnSp>
      <p:cxnSp>
        <p:nvCxnSpPr>
          <p:cNvPr id="253" name="Straight Connector 252"/>
          <p:cNvCxnSpPr/>
          <p:nvPr/>
        </p:nvCxnSpPr>
        <p:spPr>
          <a:xfrm>
            <a:off x="9472256" y="23016672"/>
            <a:ext cx="6396134" cy="888993"/>
          </a:xfrm>
          <a:prstGeom prst="line">
            <a:avLst/>
          </a:prstGeom>
          <a:ln w="19050" cmpd="sng">
            <a:prstDash val="solid"/>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flipV="1">
            <a:off x="9973333" y="33118425"/>
            <a:ext cx="6306296" cy="1136764"/>
          </a:xfrm>
          <a:prstGeom prst="line">
            <a:avLst/>
          </a:prstGeom>
          <a:ln w="19050" cmpd="sng">
            <a:prstDash val="solid"/>
          </a:ln>
        </p:spPr>
        <p:style>
          <a:lnRef idx="1">
            <a:schemeClr val="accent1"/>
          </a:lnRef>
          <a:fillRef idx="0">
            <a:schemeClr val="accent1"/>
          </a:fillRef>
          <a:effectRef idx="0">
            <a:schemeClr val="accent1"/>
          </a:effectRef>
          <a:fontRef idx="minor">
            <a:schemeClr val="tx1"/>
          </a:fontRef>
        </p:style>
      </p:cxnSp>
      <p:sp>
        <p:nvSpPr>
          <p:cNvPr id="257" name="Oval 256"/>
          <p:cNvSpPr/>
          <p:nvPr/>
        </p:nvSpPr>
        <p:spPr>
          <a:xfrm>
            <a:off x="489462" y="22735204"/>
            <a:ext cx="14810755" cy="11774392"/>
          </a:xfrm>
          <a:prstGeom prst="ellipse">
            <a:avLst/>
          </a:prstGeom>
          <a:noFill/>
          <a:ln w="19050">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6" name="Picture 275"/>
          <p:cNvPicPr>
            <a:picLocks noChangeAspect="1"/>
          </p:cNvPicPr>
          <p:nvPr/>
        </p:nvPicPr>
        <p:blipFill>
          <a:blip r:embed="rId3"/>
          <a:stretch>
            <a:fillRect/>
          </a:stretch>
        </p:blipFill>
        <p:spPr>
          <a:xfrm>
            <a:off x="22742093" y="36635934"/>
            <a:ext cx="4821520" cy="1139974"/>
          </a:xfrm>
          <a:prstGeom prst="rect">
            <a:avLst/>
          </a:prstGeom>
        </p:spPr>
      </p:pic>
      <p:pic>
        <p:nvPicPr>
          <p:cNvPr id="277" name="Picture 276"/>
          <p:cNvPicPr>
            <a:picLocks noChangeAspect="1"/>
          </p:cNvPicPr>
          <p:nvPr/>
        </p:nvPicPr>
        <p:blipFill>
          <a:blip r:embed="rId4"/>
          <a:stretch>
            <a:fillRect/>
          </a:stretch>
        </p:blipFill>
        <p:spPr>
          <a:xfrm>
            <a:off x="15223451" y="36223719"/>
            <a:ext cx="6122643" cy="1947048"/>
          </a:xfrm>
          <a:prstGeom prst="rect">
            <a:avLst/>
          </a:prstGeom>
        </p:spPr>
      </p:pic>
      <p:sp>
        <p:nvSpPr>
          <p:cNvPr id="286" name="Flowchart: Alternate Process 285"/>
          <p:cNvSpPr/>
          <p:nvPr/>
        </p:nvSpPr>
        <p:spPr>
          <a:xfrm>
            <a:off x="24824173" y="29631897"/>
            <a:ext cx="999743" cy="1159796"/>
          </a:xfrm>
          <a:prstGeom prst="flowChartAlternateProcess">
            <a:avLst/>
          </a:prstGeom>
        </p:spPr>
        <p:style>
          <a:lnRef idx="1">
            <a:schemeClr val="accent6"/>
          </a:lnRef>
          <a:fillRef idx="3">
            <a:schemeClr val="accent6"/>
          </a:fillRef>
          <a:effectRef idx="2">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ts val="1100"/>
              </a:lnSpc>
              <a:spcBef>
                <a:spcPts val="0"/>
              </a:spcBef>
              <a:spcAft>
                <a:spcPts val="0"/>
              </a:spcAft>
              <a:tabLst>
                <a:tab pos="1524000" algn="ctr"/>
                <a:tab pos="3048000" algn="r"/>
                <a:tab pos="3124200" algn="ctr"/>
                <a:tab pos="6248400" algn="r"/>
              </a:tabLst>
            </a:pPr>
            <a:r>
              <a:rPr lang="en-US" sz="3200">
                <a:solidFill>
                  <a:srgbClr val="FFFFFF"/>
                </a:solidFill>
                <a:effectLst/>
                <a:latin typeface="Cambria" panose="02040503050406030204" pitchFamily="18" charset="0"/>
                <a:ea typeface="Times New Roman" panose="02020603050405020304" pitchFamily="18" charset="0"/>
              </a:rPr>
              <a:t>c3 </a:t>
            </a:r>
            <a:endParaRPr lang="en-US" sz="5400">
              <a:solidFill>
                <a:srgbClr val="000000"/>
              </a:solidFill>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444439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61"/>
                                        </p:tgtEl>
                                        <p:attrNameLst>
                                          <p:attrName>style.visibility</p:attrName>
                                        </p:attrNameLst>
                                      </p:cBhvr>
                                      <p:to>
                                        <p:strVal val="visible"/>
                                      </p:to>
                                    </p:set>
                                    <p:animEffect transition="in" filter="fade">
                                      <p:cBhvr>
                                        <p:cTn id="7" dur="1000"/>
                                        <p:tgtEl>
                                          <p:spTgt spid="161"/>
                                        </p:tgtEl>
                                      </p:cBhvr>
                                    </p:animEffect>
                                    <p:anim calcmode="lin" valueType="num">
                                      <p:cBhvr>
                                        <p:cTn id="8" dur="1000" fill="hold"/>
                                        <p:tgtEl>
                                          <p:spTgt spid="161"/>
                                        </p:tgtEl>
                                        <p:attrNameLst>
                                          <p:attrName>ppt_x</p:attrName>
                                        </p:attrNameLst>
                                      </p:cBhvr>
                                      <p:tavLst>
                                        <p:tav tm="0">
                                          <p:val>
                                            <p:strVal val="#ppt_x"/>
                                          </p:val>
                                        </p:tav>
                                        <p:tav tm="100000">
                                          <p:val>
                                            <p:strVal val="#ppt_x"/>
                                          </p:val>
                                        </p:tav>
                                      </p:tavLst>
                                    </p:anim>
                                    <p:anim calcmode="lin" valueType="num">
                                      <p:cBhvr>
                                        <p:cTn id="9" dur="1000" fill="hold"/>
                                        <p:tgtEl>
                                          <p:spTgt spid="161"/>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162"/>
                                        </p:tgtEl>
                                        <p:attrNameLst>
                                          <p:attrName>style.visibility</p:attrName>
                                        </p:attrNameLst>
                                      </p:cBhvr>
                                      <p:to>
                                        <p:strVal val="visible"/>
                                      </p:to>
                                    </p:set>
                                    <p:animEffect transition="in" filter="fade">
                                      <p:cBhvr>
                                        <p:cTn id="14" dur="1000"/>
                                        <p:tgtEl>
                                          <p:spTgt spid="162"/>
                                        </p:tgtEl>
                                      </p:cBhvr>
                                    </p:animEffect>
                                    <p:anim calcmode="lin" valueType="num">
                                      <p:cBhvr>
                                        <p:cTn id="15" dur="1000" fill="hold"/>
                                        <p:tgtEl>
                                          <p:spTgt spid="162"/>
                                        </p:tgtEl>
                                        <p:attrNameLst>
                                          <p:attrName>ppt_x</p:attrName>
                                        </p:attrNameLst>
                                      </p:cBhvr>
                                      <p:tavLst>
                                        <p:tav tm="0">
                                          <p:val>
                                            <p:strVal val="#ppt_x"/>
                                          </p:val>
                                        </p:tav>
                                        <p:tav tm="100000">
                                          <p:val>
                                            <p:strVal val="#ppt_x"/>
                                          </p:val>
                                        </p:tav>
                                      </p:tavLst>
                                    </p:anim>
                                    <p:anim calcmode="lin" valueType="num">
                                      <p:cBhvr>
                                        <p:cTn id="16" dur="1000" fill="hold"/>
                                        <p:tgtEl>
                                          <p:spTgt spid="162"/>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165"/>
                                        </p:tgtEl>
                                        <p:attrNameLst>
                                          <p:attrName>style.visibility</p:attrName>
                                        </p:attrNameLst>
                                      </p:cBhvr>
                                      <p:to>
                                        <p:strVal val="visible"/>
                                      </p:to>
                                    </p:set>
                                    <p:animEffect transition="in" filter="fade">
                                      <p:cBhvr>
                                        <p:cTn id="19" dur="1000"/>
                                        <p:tgtEl>
                                          <p:spTgt spid="165"/>
                                        </p:tgtEl>
                                      </p:cBhvr>
                                    </p:animEffect>
                                    <p:anim calcmode="lin" valueType="num">
                                      <p:cBhvr>
                                        <p:cTn id="20" dur="1000" fill="hold"/>
                                        <p:tgtEl>
                                          <p:spTgt spid="165"/>
                                        </p:tgtEl>
                                        <p:attrNameLst>
                                          <p:attrName>ppt_x</p:attrName>
                                        </p:attrNameLst>
                                      </p:cBhvr>
                                      <p:tavLst>
                                        <p:tav tm="0">
                                          <p:val>
                                            <p:strVal val="#ppt_x"/>
                                          </p:val>
                                        </p:tav>
                                        <p:tav tm="100000">
                                          <p:val>
                                            <p:strVal val="#ppt_x"/>
                                          </p:val>
                                        </p:tav>
                                      </p:tavLst>
                                    </p:anim>
                                    <p:anim calcmode="lin" valueType="num">
                                      <p:cBhvr>
                                        <p:cTn id="21" dur="1000" fill="hold"/>
                                        <p:tgtEl>
                                          <p:spTgt spid="16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163"/>
                                        </p:tgtEl>
                                        <p:attrNameLst>
                                          <p:attrName>style.visibility</p:attrName>
                                        </p:attrNameLst>
                                      </p:cBhvr>
                                      <p:to>
                                        <p:strVal val="visible"/>
                                      </p:to>
                                    </p:set>
                                    <p:animEffect transition="in" filter="fade">
                                      <p:cBhvr>
                                        <p:cTn id="26" dur="1000"/>
                                        <p:tgtEl>
                                          <p:spTgt spid="163"/>
                                        </p:tgtEl>
                                      </p:cBhvr>
                                    </p:animEffect>
                                    <p:anim calcmode="lin" valueType="num">
                                      <p:cBhvr>
                                        <p:cTn id="27" dur="1000" fill="hold"/>
                                        <p:tgtEl>
                                          <p:spTgt spid="163"/>
                                        </p:tgtEl>
                                        <p:attrNameLst>
                                          <p:attrName>ppt_x</p:attrName>
                                        </p:attrNameLst>
                                      </p:cBhvr>
                                      <p:tavLst>
                                        <p:tav tm="0">
                                          <p:val>
                                            <p:strVal val="#ppt_x"/>
                                          </p:val>
                                        </p:tav>
                                        <p:tav tm="100000">
                                          <p:val>
                                            <p:strVal val="#ppt_x"/>
                                          </p:val>
                                        </p:tav>
                                      </p:tavLst>
                                    </p:anim>
                                    <p:anim calcmode="lin" valueType="num">
                                      <p:cBhvr>
                                        <p:cTn id="28" dur="1000" fill="hold"/>
                                        <p:tgtEl>
                                          <p:spTgt spid="163"/>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166"/>
                                        </p:tgtEl>
                                        <p:attrNameLst>
                                          <p:attrName>style.visibility</p:attrName>
                                        </p:attrNameLst>
                                      </p:cBhvr>
                                      <p:to>
                                        <p:strVal val="visible"/>
                                      </p:to>
                                    </p:set>
                                    <p:animEffect transition="in" filter="fade">
                                      <p:cBhvr>
                                        <p:cTn id="31" dur="1000"/>
                                        <p:tgtEl>
                                          <p:spTgt spid="166"/>
                                        </p:tgtEl>
                                      </p:cBhvr>
                                    </p:animEffect>
                                    <p:anim calcmode="lin" valueType="num">
                                      <p:cBhvr>
                                        <p:cTn id="32" dur="1000" fill="hold"/>
                                        <p:tgtEl>
                                          <p:spTgt spid="166"/>
                                        </p:tgtEl>
                                        <p:attrNameLst>
                                          <p:attrName>ppt_x</p:attrName>
                                        </p:attrNameLst>
                                      </p:cBhvr>
                                      <p:tavLst>
                                        <p:tav tm="0">
                                          <p:val>
                                            <p:strVal val="#ppt_x"/>
                                          </p:val>
                                        </p:tav>
                                        <p:tav tm="100000">
                                          <p:val>
                                            <p:strVal val="#ppt_x"/>
                                          </p:val>
                                        </p:tav>
                                      </p:tavLst>
                                    </p:anim>
                                    <p:anim calcmode="lin" valueType="num">
                                      <p:cBhvr>
                                        <p:cTn id="33" dur="1000" fill="hold"/>
                                        <p:tgtEl>
                                          <p:spTgt spid="166"/>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164"/>
                                        </p:tgtEl>
                                        <p:attrNameLst>
                                          <p:attrName>style.visibility</p:attrName>
                                        </p:attrNameLst>
                                      </p:cBhvr>
                                      <p:to>
                                        <p:strVal val="visible"/>
                                      </p:to>
                                    </p:set>
                                    <p:animEffect transition="in" filter="fade">
                                      <p:cBhvr>
                                        <p:cTn id="38" dur="1000"/>
                                        <p:tgtEl>
                                          <p:spTgt spid="164"/>
                                        </p:tgtEl>
                                      </p:cBhvr>
                                    </p:animEffect>
                                    <p:anim calcmode="lin" valueType="num">
                                      <p:cBhvr>
                                        <p:cTn id="39" dur="1000" fill="hold"/>
                                        <p:tgtEl>
                                          <p:spTgt spid="164"/>
                                        </p:tgtEl>
                                        <p:attrNameLst>
                                          <p:attrName>ppt_x</p:attrName>
                                        </p:attrNameLst>
                                      </p:cBhvr>
                                      <p:tavLst>
                                        <p:tav tm="0">
                                          <p:val>
                                            <p:strVal val="#ppt_x"/>
                                          </p:val>
                                        </p:tav>
                                        <p:tav tm="100000">
                                          <p:val>
                                            <p:strVal val="#ppt_x"/>
                                          </p:val>
                                        </p:tav>
                                      </p:tavLst>
                                    </p:anim>
                                    <p:anim calcmode="lin" valueType="num">
                                      <p:cBhvr>
                                        <p:cTn id="40" dur="1000" fill="hold"/>
                                        <p:tgtEl>
                                          <p:spTgt spid="164"/>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167"/>
                                        </p:tgtEl>
                                        <p:attrNameLst>
                                          <p:attrName>style.visibility</p:attrName>
                                        </p:attrNameLst>
                                      </p:cBhvr>
                                      <p:to>
                                        <p:strVal val="visible"/>
                                      </p:to>
                                    </p:set>
                                    <p:animEffect transition="in" filter="fade">
                                      <p:cBhvr>
                                        <p:cTn id="43" dur="1000"/>
                                        <p:tgtEl>
                                          <p:spTgt spid="167"/>
                                        </p:tgtEl>
                                      </p:cBhvr>
                                    </p:animEffect>
                                    <p:anim calcmode="lin" valueType="num">
                                      <p:cBhvr>
                                        <p:cTn id="44" dur="1000" fill="hold"/>
                                        <p:tgtEl>
                                          <p:spTgt spid="167"/>
                                        </p:tgtEl>
                                        <p:attrNameLst>
                                          <p:attrName>ppt_x</p:attrName>
                                        </p:attrNameLst>
                                      </p:cBhvr>
                                      <p:tavLst>
                                        <p:tav tm="0">
                                          <p:val>
                                            <p:strVal val="#ppt_x"/>
                                          </p:val>
                                        </p:tav>
                                        <p:tav tm="100000">
                                          <p:val>
                                            <p:strVal val="#ppt_x"/>
                                          </p:val>
                                        </p:tav>
                                      </p:tavLst>
                                    </p:anim>
                                    <p:anim calcmode="lin" valueType="num">
                                      <p:cBhvr>
                                        <p:cTn id="45" dur="1000" fill="hold"/>
                                        <p:tgtEl>
                                          <p:spTgt spid="1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1" grpId="0" animBg="1"/>
      <p:bldP spid="162" grpId="0" animBg="1"/>
      <p:bldP spid="163" grpId="0" animBg="1"/>
      <p:bldP spid="164" grpId="0" animBg="1"/>
      <p:bldP spid="165" grpId="0" animBg="1"/>
      <p:bldP spid="166" grpId="0" animBg="1"/>
      <p:bldP spid="16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CLINAME" val="ଢ଼୶ୋ୴୩୻୻ୱ୮ୱ୭୬"/>
  <p:tag name="DATETIME" val="ହସଷଽଷ଺ସହୀନନହ଺ୂ଻ୁ୉୕ନର୏୕ଡ଼ଳଽୂ଻ସ଱"/>
  <p:tag name="DONEBY" val="୛ଡ଼୤୯୽୸୼୩୩ୁ"/>
  <p:tag name="IPADDRESS" val="ୌ୔୐ୋୟୌସୀୀଽ"/>
  <p:tag name="APPVER" val="଻ଶସ"/>
  <p:tag name="RANDOM" val="8"/>
  <p:tag name="CHECKSUM" val="଼଻଻ଽ"/>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5550</TotalTime>
  <Words>600</Words>
  <Application>Microsoft Office PowerPoint</Application>
  <PresentationFormat>Custom</PresentationFormat>
  <Paragraphs>171</Paragraphs>
  <Slides>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vt:i4>
      </vt:variant>
    </vt:vector>
  </HeadingPairs>
  <TitlesOfParts>
    <vt:vector size="8" baseType="lpstr">
      <vt:lpstr>SimSun</vt:lpstr>
      <vt:lpstr>Arial</vt:lpstr>
      <vt:lpstr>Calibri</vt:lpstr>
      <vt:lpstr>Calibri Light</vt:lpstr>
      <vt:lpstr>Cambria</vt:lpstr>
      <vt:lpstr>Times New Roman</vt:lpstr>
      <vt:lpstr>Office Theme</vt:lpstr>
      <vt:lpstr>Novel Approach in Differential CDC  Analysis of Parameterized IP</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Neuromorphic Hybrid RRAM-CMOS RBM Architecture</dc:title>
  <dc:creator>dell</dc:creator>
  <cp:lastModifiedBy>Ashish SONI1</cp:lastModifiedBy>
  <cp:revision>211</cp:revision>
  <dcterms:created xsi:type="dcterms:W3CDTF">2015-09-26T12:04:20Z</dcterms:created>
  <dcterms:modified xsi:type="dcterms:W3CDTF">2019-05-23T14:33:11Z</dcterms:modified>
</cp:coreProperties>
</file>